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3"/>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3" r:id="rId43"/>
    <p:sldId id="304" r:id="rId44"/>
    <p:sldId id="305" r:id="rId45"/>
    <p:sldId id="306" r:id="rId46"/>
    <p:sldId id="322" r:id="rId47"/>
    <p:sldId id="308" r:id="rId48"/>
    <p:sldId id="309" r:id="rId49"/>
    <p:sldId id="326" r:id="rId50"/>
    <p:sldId id="328" r:id="rId51"/>
    <p:sldId id="327" r:id="rId52"/>
    <p:sldId id="335" r:id="rId53"/>
    <p:sldId id="331" r:id="rId54"/>
    <p:sldId id="310" r:id="rId55"/>
    <p:sldId id="333" r:id="rId56"/>
    <p:sldId id="323" r:id="rId57"/>
    <p:sldId id="332" r:id="rId58"/>
    <p:sldId id="324" r:id="rId59"/>
    <p:sldId id="334" r:id="rId60"/>
    <p:sldId id="319" r:id="rId61"/>
    <p:sldId id="325" r:id="rId62"/>
    <p:sldId id="311" r:id="rId63"/>
    <p:sldId id="329" r:id="rId64"/>
    <p:sldId id="330" r:id="rId65"/>
    <p:sldId id="312" r:id="rId66"/>
    <p:sldId id="337" r:id="rId67"/>
    <p:sldId id="339" r:id="rId68"/>
    <p:sldId id="336" r:id="rId69"/>
    <p:sldId id="344" r:id="rId70"/>
    <p:sldId id="345" r:id="rId71"/>
    <p:sldId id="340" r:id="rId72"/>
    <p:sldId id="321" r:id="rId73"/>
    <p:sldId id="317" r:id="rId74"/>
    <p:sldId id="346" r:id="rId75"/>
    <p:sldId id="347" r:id="rId76"/>
    <p:sldId id="342" r:id="rId77"/>
    <p:sldId id="348" r:id="rId78"/>
    <p:sldId id="349" r:id="rId79"/>
    <p:sldId id="316" r:id="rId80"/>
    <p:sldId id="341" r:id="rId81"/>
    <p:sldId id="351" r:id="rId82"/>
    <p:sldId id="350" r:id="rId83"/>
    <p:sldId id="352" r:id="rId84"/>
    <p:sldId id="353" r:id="rId85"/>
    <p:sldId id="354" r:id="rId86"/>
    <p:sldId id="356" r:id="rId87"/>
    <p:sldId id="359" r:id="rId88"/>
    <p:sldId id="358" r:id="rId89"/>
    <p:sldId id="360" r:id="rId90"/>
    <p:sldId id="361" r:id="rId91"/>
    <p:sldId id="370" r:id="rId92"/>
    <p:sldId id="363" r:id="rId93"/>
    <p:sldId id="371" r:id="rId94"/>
    <p:sldId id="362" r:id="rId95"/>
    <p:sldId id="357" r:id="rId96"/>
    <p:sldId id="365" r:id="rId97"/>
    <p:sldId id="366" r:id="rId98"/>
    <p:sldId id="367" r:id="rId99"/>
    <p:sldId id="368" r:id="rId100"/>
    <p:sldId id="372" r:id="rId101"/>
    <p:sldId id="369"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78969" autoAdjust="0"/>
  </p:normalViewPr>
  <p:slideViewPr>
    <p:cSldViewPr snapToGrid="0">
      <p:cViewPr varScale="1">
        <p:scale>
          <a:sx n="55" d="100"/>
          <a:sy n="55" d="100"/>
        </p:scale>
        <p:origin x="127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humains majeurs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848777264"/>
        <c:axId val="-1848769648"/>
      </c:scatterChart>
      <c:valAx>
        <c:axId val="-18487772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headEnd type="none"/>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48769648"/>
        <c:crosses val="autoZero"/>
        <c:crossBetween val="midCat"/>
      </c:valAx>
      <c:valAx>
        <c:axId val="-1848769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majorité</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1587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487772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solidFill>
                  <a:schemeClr val="tx1"/>
                </a:solidFill>
              </a:rPr>
              <a:t>Ensemble des personnes vieilles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71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848771824"/>
        <c:axId val="-1848774000"/>
      </c:scatterChart>
      <c:valAx>
        <c:axId val="-18487718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âge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a:reflection blurRad="12700" stA="26000" endPos="32000" dist="12700" dir="5400000" sy="-100000" rotWithShape="0"/>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48774000"/>
        <c:crosses val="autoZero"/>
        <c:crossBetween val="midCat"/>
      </c:valAx>
      <c:valAx>
        <c:axId val="-1848774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fr-FR" dirty="0">
                    <a:solidFill>
                      <a:schemeClr val="tx1"/>
                    </a:solidFill>
                  </a:rPr>
                  <a:t>vieillesse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22225" cap="rnd" cmpd="sng" algn="ctr">
            <a:solidFill>
              <a:schemeClr val="dk1"/>
            </a:solidFill>
            <a:prstDash val="solid"/>
            <a:round/>
            <a:tailEnd type="triangle"/>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487718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08/06/2017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  nul </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5497468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269596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29245793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83</a:t>
            </a:fld>
            <a:endParaRPr lang="fr-FR"/>
          </a:p>
        </p:txBody>
      </p:sp>
    </p:spTree>
    <p:extLst>
      <p:ext uri="{BB962C8B-B14F-4D97-AF65-F5344CB8AC3E}">
        <p14:creationId xmlns:p14="http://schemas.microsoft.com/office/powerpoint/2010/main" val="22193152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Si les données sont normalisées</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84</a:t>
            </a:fld>
            <a:endParaRPr lang="fr-FR"/>
          </a:p>
        </p:txBody>
      </p:sp>
    </p:spTree>
    <p:extLst>
      <p:ext uri="{BB962C8B-B14F-4D97-AF65-F5344CB8AC3E}">
        <p14:creationId xmlns:p14="http://schemas.microsoft.com/office/powerpoint/2010/main" val="18149058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85</a:t>
            </a:fld>
            <a:endParaRPr lang="fr-FR"/>
          </a:p>
        </p:txBody>
      </p:sp>
    </p:spTree>
    <p:extLst>
      <p:ext uri="{BB962C8B-B14F-4D97-AF65-F5344CB8AC3E}">
        <p14:creationId xmlns:p14="http://schemas.microsoft.com/office/powerpoint/2010/main" val="261051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86</a:t>
            </a:fld>
            <a:endParaRPr lang="fr-FR"/>
          </a:p>
        </p:txBody>
      </p:sp>
    </p:spTree>
    <p:extLst>
      <p:ext uri="{BB962C8B-B14F-4D97-AF65-F5344CB8AC3E}">
        <p14:creationId xmlns:p14="http://schemas.microsoft.com/office/powerpoint/2010/main" val="1065934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87</a:t>
            </a:fld>
            <a:endParaRPr lang="fr-FR"/>
          </a:p>
        </p:txBody>
      </p:sp>
    </p:spTree>
    <p:extLst>
      <p:ext uri="{BB962C8B-B14F-4D97-AF65-F5344CB8AC3E}">
        <p14:creationId xmlns:p14="http://schemas.microsoft.com/office/powerpoint/2010/main" val="15583738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88</a:t>
            </a:fld>
            <a:endParaRPr lang="fr-FR"/>
          </a:p>
        </p:txBody>
      </p:sp>
    </p:spTree>
    <p:extLst>
      <p:ext uri="{BB962C8B-B14F-4D97-AF65-F5344CB8AC3E}">
        <p14:creationId xmlns:p14="http://schemas.microsoft.com/office/powerpoint/2010/main" val="1354553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On peut changer le ½ qui est aussi un poids</a:t>
            </a:r>
          </a:p>
          <a:p>
            <a:r>
              <a:rPr lang="fr-FR" baseline="0" dirty="0" smtClean="0">
                <a:sym typeface="Wingdings" panose="05000000000000000000" pitchFamily="2" charset="2"/>
              </a:rPr>
              <a:t>	On peut aussi ajouter un poids devant SN et SI</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89</a:t>
            </a:fld>
            <a:endParaRPr lang="fr-FR"/>
          </a:p>
        </p:txBody>
      </p:sp>
    </p:spTree>
    <p:extLst>
      <p:ext uri="{BB962C8B-B14F-4D97-AF65-F5344CB8AC3E}">
        <p14:creationId xmlns:p14="http://schemas.microsoft.com/office/powerpoint/2010/main" val="3377137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90</a:t>
            </a:fld>
            <a:endParaRPr lang="fr-FR"/>
          </a:p>
        </p:txBody>
      </p:sp>
    </p:spTree>
    <p:extLst>
      <p:ext uri="{BB962C8B-B14F-4D97-AF65-F5344CB8AC3E}">
        <p14:creationId xmlns:p14="http://schemas.microsoft.com/office/powerpoint/2010/main" val="35426012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91</a:t>
            </a:fld>
            <a:endParaRPr lang="fr-FR"/>
          </a:p>
        </p:txBody>
      </p:sp>
    </p:spTree>
    <p:extLst>
      <p:ext uri="{BB962C8B-B14F-4D97-AF65-F5344CB8AC3E}">
        <p14:creationId xmlns:p14="http://schemas.microsoft.com/office/powerpoint/2010/main" val="5958221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92</a:t>
            </a:fld>
            <a:endParaRPr lang="fr-FR"/>
          </a:p>
        </p:txBody>
      </p:sp>
    </p:spTree>
    <p:extLst>
      <p:ext uri="{BB962C8B-B14F-4D97-AF65-F5344CB8AC3E}">
        <p14:creationId xmlns:p14="http://schemas.microsoft.com/office/powerpoint/2010/main" val="4618198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93</a:t>
            </a:fld>
            <a:endParaRPr lang="fr-FR"/>
          </a:p>
        </p:txBody>
      </p:sp>
    </p:spTree>
    <p:extLst>
      <p:ext uri="{BB962C8B-B14F-4D97-AF65-F5344CB8AC3E}">
        <p14:creationId xmlns:p14="http://schemas.microsoft.com/office/powerpoint/2010/main" val="33105513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Pour l’exemple </a:t>
            </a:r>
            <a:r>
              <a:rPr lang="fr-FR" baseline="0" dirty="0" err="1" smtClean="0">
                <a:sym typeface="Wingdings" panose="05000000000000000000" pitchFamily="2" charset="2"/>
              </a:rPr>
              <a:t>wi</a:t>
            </a:r>
            <a:r>
              <a:rPr lang="fr-FR" baseline="0" dirty="0" smtClean="0">
                <a:sym typeface="Wingdings" panose="05000000000000000000" pitchFamily="2" charset="2"/>
              </a:rPr>
              <a:t> = 1 partout</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94</a:t>
            </a:fld>
            <a:endParaRPr lang="fr-FR"/>
          </a:p>
        </p:txBody>
      </p:sp>
    </p:spTree>
    <p:extLst>
      <p:ext uri="{BB962C8B-B14F-4D97-AF65-F5344CB8AC3E}">
        <p14:creationId xmlns:p14="http://schemas.microsoft.com/office/powerpoint/2010/main" val="3406280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95</a:t>
            </a:fld>
            <a:endParaRPr lang="fr-FR"/>
          </a:p>
        </p:txBody>
      </p:sp>
    </p:spTree>
    <p:extLst>
      <p:ext uri="{BB962C8B-B14F-4D97-AF65-F5344CB8AC3E}">
        <p14:creationId xmlns:p14="http://schemas.microsoft.com/office/powerpoint/2010/main" val="410593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96</a:t>
            </a:fld>
            <a:endParaRPr lang="fr-FR"/>
          </a:p>
        </p:txBody>
      </p:sp>
    </p:spTree>
    <p:extLst>
      <p:ext uri="{BB962C8B-B14F-4D97-AF65-F5344CB8AC3E}">
        <p14:creationId xmlns:p14="http://schemas.microsoft.com/office/powerpoint/2010/main" val="20546745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97</a:t>
            </a:fld>
            <a:endParaRPr lang="fr-FR"/>
          </a:p>
        </p:txBody>
      </p:sp>
    </p:spTree>
    <p:extLst>
      <p:ext uri="{BB962C8B-B14F-4D97-AF65-F5344CB8AC3E}">
        <p14:creationId xmlns:p14="http://schemas.microsoft.com/office/powerpoint/2010/main" val="148539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98</a:t>
            </a:fld>
            <a:endParaRPr lang="fr-FR"/>
          </a:p>
        </p:txBody>
      </p:sp>
    </p:spTree>
    <p:extLst>
      <p:ext uri="{BB962C8B-B14F-4D97-AF65-F5344CB8AC3E}">
        <p14:creationId xmlns:p14="http://schemas.microsoft.com/office/powerpoint/2010/main" val="2162887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99</a:t>
            </a:fld>
            <a:endParaRPr lang="fr-FR"/>
          </a:p>
        </p:txBody>
      </p:sp>
    </p:spTree>
    <p:extLst>
      <p:ext uri="{BB962C8B-B14F-4D97-AF65-F5344CB8AC3E}">
        <p14:creationId xmlns:p14="http://schemas.microsoft.com/office/powerpoint/2010/main" val="1785423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101</a:t>
            </a:fld>
            <a:endParaRPr lang="fr-FR"/>
          </a:p>
        </p:txBody>
      </p:sp>
    </p:spTree>
    <p:extLst>
      <p:ext uri="{BB962C8B-B14F-4D97-AF65-F5344CB8AC3E}">
        <p14:creationId xmlns:p14="http://schemas.microsoft.com/office/powerpoint/2010/main" val="3206878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6/8/2017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6/8/2017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6/8/2017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6/8/2017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6/8/2017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6/8/2017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6/8/2017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6/8/2017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6/8/2017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6/8/2017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38434459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endParaRPr lang="fr-FR" sz="2600" dirty="0" smtClean="0"/>
          </a:p>
          <a:p>
            <a:r>
              <a:rPr lang="fr-FR" sz="2600" dirty="0" smtClean="0"/>
              <a:t>Références : </a:t>
            </a:r>
          </a:p>
          <a:p>
            <a:pPr lvl="1"/>
            <a:r>
              <a:rPr lang="en-US" dirty="0" smtClean="0"/>
              <a:t>[Finnie] “Similarity </a:t>
            </a:r>
            <a:r>
              <a:rPr lang="en-US" dirty="0"/>
              <a:t>and Metrics in Case-Based </a:t>
            </a:r>
            <a:r>
              <a:rPr lang="en-US" dirty="0" smtClean="0"/>
              <a:t>Reasoning” </a:t>
            </a:r>
            <a:r>
              <a:rPr lang="en-US" dirty="0" err="1" smtClean="0"/>
              <a:t>Finnnie</a:t>
            </a:r>
            <a:r>
              <a:rPr lang="en-US" dirty="0" smtClean="0"/>
              <a:t>  &amp; Sun 2002</a:t>
            </a:r>
          </a:p>
          <a:p>
            <a:pPr lvl="1"/>
            <a:r>
              <a:rPr lang="en-US" dirty="0" smtClean="0"/>
              <a:t>[</a:t>
            </a:r>
            <a:r>
              <a:rPr lang="en-US" dirty="0" err="1" smtClean="0"/>
              <a:t>Perner</a:t>
            </a:r>
            <a:r>
              <a:rPr lang="en-US" dirty="0" smtClean="0"/>
              <a:t>] “An </a:t>
            </a:r>
            <a:r>
              <a:rPr lang="en-US" dirty="0"/>
              <a:t>architecture for a CBR image segmentation </a:t>
            </a:r>
            <a:r>
              <a:rPr lang="en-US" dirty="0" smtClean="0"/>
              <a:t>system” </a:t>
            </a:r>
            <a:r>
              <a:rPr lang="en-US" dirty="0" err="1" smtClean="0"/>
              <a:t>Perner</a:t>
            </a:r>
            <a:r>
              <a:rPr lang="en-US" dirty="0" smtClean="0"/>
              <a:t> 1999</a:t>
            </a:r>
          </a:p>
          <a:p>
            <a:pPr lvl="1"/>
            <a:r>
              <a:rPr lang="en-US" dirty="0" smtClean="0"/>
              <a:t>[</a:t>
            </a:r>
            <a:r>
              <a:rPr lang="en-US" dirty="0" err="1" smtClean="0"/>
              <a:t>Burkhard</a:t>
            </a:r>
            <a:r>
              <a:rPr lang="en-US" dirty="0" smtClean="0"/>
              <a:t>] “Case </a:t>
            </a:r>
            <a:r>
              <a:rPr lang="en-US" dirty="0"/>
              <a:t>Completion and Similarity in Case-Based </a:t>
            </a:r>
            <a:r>
              <a:rPr lang="en-US" dirty="0" smtClean="0"/>
              <a:t>Reasoning” </a:t>
            </a:r>
            <a:r>
              <a:rPr lang="en-US" dirty="0" err="1" smtClean="0"/>
              <a:t>Burkhard</a:t>
            </a:r>
            <a:r>
              <a:rPr lang="en-US" dirty="0" smtClean="0"/>
              <a:t> 2004</a:t>
            </a:r>
          </a:p>
          <a:p>
            <a:pPr lvl="1"/>
            <a:r>
              <a:rPr lang="en-US" dirty="0" smtClean="0"/>
              <a:t>[</a:t>
            </a:r>
            <a:r>
              <a:rPr lang="en-US" dirty="0" err="1" smtClean="0"/>
              <a:t>Garrell</a:t>
            </a:r>
            <a:r>
              <a:rPr lang="en-US" dirty="0" smtClean="0"/>
              <a:t>] “Automatic </a:t>
            </a:r>
            <a:r>
              <a:rPr lang="en-US" dirty="0"/>
              <a:t>diagnosis with genetic algorithms and case-based </a:t>
            </a:r>
            <a:r>
              <a:rPr lang="en-US" dirty="0" smtClean="0"/>
              <a:t>reasoning” </a:t>
            </a:r>
            <a:r>
              <a:rPr lang="en-US" dirty="0" err="1" smtClean="0"/>
              <a:t>Garrell</a:t>
            </a:r>
            <a:r>
              <a:rPr lang="en-US" dirty="0" smtClean="0"/>
              <a:t> &amp; al. 1999</a:t>
            </a:r>
          </a:p>
          <a:p>
            <a:pPr lvl="1"/>
            <a:r>
              <a:rPr lang="en-US" dirty="0" smtClean="0"/>
              <a:t>[</a:t>
            </a:r>
            <a:r>
              <a:rPr lang="en-US" dirty="0" err="1" smtClean="0"/>
              <a:t>Golobardes</a:t>
            </a:r>
            <a:r>
              <a:rPr lang="en-US" dirty="0" smtClean="0"/>
              <a:t>] “Computer </a:t>
            </a:r>
            <a:r>
              <a:rPr lang="en-US" dirty="0"/>
              <a:t>aided diagnosis with case-based reasoning and genetic </a:t>
            </a:r>
            <a:r>
              <a:rPr lang="en-US" dirty="0" smtClean="0"/>
              <a:t>algorithms” </a:t>
            </a:r>
            <a:r>
              <a:rPr lang="en-US" dirty="0" err="1" smtClean="0"/>
              <a:t>Golobardes</a:t>
            </a:r>
            <a:r>
              <a:rPr lang="en-US" dirty="0" smtClean="0"/>
              <a:t> &amp; al. 2002</a:t>
            </a:r>
            <a:endParaRPr lang="en-US" dirty="0"/>
          </a:p>
          <a:p>
            <a:pPr lvl="1"/>
            <a:endParaRPr lang="en-US" sz="2400" dirty="0"/>
          </a:p>
          <a:p>
            <a:pPr lvl="1"/>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2942358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77500" lnSpcReduction="2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SzPct val="120000"/>
              <a:buFont typeface="+mj-lt"/>
              <a:buAutoNum type="romanUcPeriod"/>
            </a:pPr>
            <a:r>
              <a:rPr lang="fr-FR" dirty="0" smtClean="0"/>
              <a:t>Modélisation de la base de cas en XML</a:t>
            </a:r>
          </a:p>
          <a:p>
            <a:pPr marL="514350" indent="-514350">
              <a:buSzPct val="120000"/>
              <a:buFont typeface="+mj-lt"/>
              <a:buAutoNum type="romanUcPeriod"/>
            </a:pPr>
            <a:r>
              <a:rPr lang="fr-FR" dirty="0" smtClean="0"/>
              <a:t>Mesure de similarité entre cas</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342"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358"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3661740907"/>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1872167058"/>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centre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
        <p:nvSpPr>
          <p:cNvPr id="6" name="ZoneTexte 5"/>
          <p:cNvSpPr txBox="1"/>
          <p:nvPr/>
        </p:nvSpPr>
        <p:spPr>
          <a:xfrm>
            <a:off x="8788400" y="2632935"/>
            <a:ext cx="2582985" cy="2585323"/>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t-norme</a:t>
            </a:r>
          </a:p>
          <a:p>
            <a:endParaRPr lang="fr-FR" dirty="0"/>
          </a:p>
          <a:p>
            <a:r>
              <a:rPr lang="fr-FR" dirty="0" smtClean="0"/>
              <a:t>Le germe est à placer au degré le plus élevé (le plus 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ZoneTexte 5"/>
          <p:cNvSpPr txBox="1"/>
          <p:nvPr/>
        </p:nvSpPr>
        <p:spPr>
          <a:xfrm>
            <a:off x="8788400" y="2632935"/>
            <a:ext cx="2582985" cy="2862322"/>
          </a:xfrm>
          <a:prstGeom prst="rect">
            <a:avLst/>
          </a:prstGeom>
          <a:noFill/>
        </p:spPr>
        <p:txBody>
          <a:bodyPr wrap="square" rtlCol="0">
            <a:spAutoFit/>
          </a:bodyPr>
          <a:lstStyle/>
          <a:p>
            <a:r>
              <a:rPr lang="fr-FR" dirty="0" smtClean="0"/>
              <a:t>Degré d’appartenance à la relation floue (blanc = 1, noir = 0)</a:t>
            </a:r>
          </a:p>
          <a:p>
            <a:endParaRPr lang="fr-FR" dirty="0"/>
          </a:p>
          <a:p>
            <a:r>
              <a:rPr lang="fr-FR" dirty="0" smtClean="0"/>
              <a:t>Fusion utilisée : multiplication</a:t>
            </a:r>
          </a:p>
          <a:p>
            <a:endParaRPr lang="fr-FR" dirty="0"/>
          </a:p>
          <a:p>
            <a:r>
              <a:rPr lang="fr-FR" dirty="0" smtClean="0"/>
              <a:t>Le germe est à placer au degré le plus élevé (le plus blanc)</a:t>
            </a:r>
            <a:endParaRPr lang="fr-FR" dirty="0"/>
          </a:p>
        </p:txBody>
      </p:sp>
      <p:pic>
        <p:nvPicPr>
          <p:cNvPr id="4" name="Image 3"/>
          <p:cNvPicPr>
            <a:picLocks noChangeAspect="1"/>
          </p:cNvPicPr>
          <p:nvPr/>
        </p:nvPicPr>
        <p:blipFill>
          <a:blip r:embed="rId3"/>
          <a:stretch>
            <a:fillRect/>
          </a:stretch>
        </p:blipFill>
        <p:spPr>
          <a:xfrm>
            <a:off x="2350928" y="2158425"/>
            <a:ext cx="5374579" cy="3885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7936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Remarque</a:t>
            </a:r>
            <a:r>
              <a:rPr lang="fr-FR" sz="2800" dirty="0" smtClean="0">
                <a:sym typeface="Wingdings" panose="05000000000000000000" pitchFamily="2" charset="2"/>
              </a:rPr>
              <a:t> : </a:t>
            </a:r>
          </a:p>
          <a:p>
            <a:pPr marL="0" indent="0">
              <a:buNone/>
            </a:pPr>
            <a:r>
              <a:rPr lang="fr-FR" sz="2200" dirty="0" smtClean="0">
                <a:sym typeface="Wingdings" panose="05000000000000000000" pitchFamily="2" charset="2"/>
              </a:rPr>
              <a:t>L’ontologie peut permettre de déterminer quels sont les différents organes après segmentation (Approche globale [1])</a:t>
            </a:r>
          </a:p>
          <a:p>
            <a:pPr marL="0" indent="0">
              <a:buNone/>
            </a:pPr>
            <a:endParaRPr lang="fr-FR" sz="2800" dirty="0" smtClean="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r>
              <a:rPr lang="fr-FR" sz="2800" b="1" dirty="0" smtClean="0">
                <a:sym typeface="Wingdings" panose="05000000000000000000" pitchFamily="2" charset="2"/>
              </a:rPr>
              <a:t>Exemple</a:t>
            </a:r>
            <a:r>
              <a:rPr lang="fr-FR" sz="2800" dirty="0" smtClean="0">
                <a:sym typeface="Wingdings" panose="05000000000000000000" pitchFamily="2" charset="2"/>
              </a:rPr>
              <a:t> : d’après deux régions segmentées : </a:t>
            </a:r>
          </a:p>
          <a:p>
            <a:pPr marL="514350" indent="-514350">
              <a:buClrTx/>
              <a:buSzPct val="110000"/>
              <a:buFont typeface="+mj-lt"/>
              <a:buAutoNum type="arabicPeriod"/>
            </a:pPr>
            <a:r>
              <a:rPr lang="fr-FR" sz="2200" dirty="0">
                <a:sym typeface="Wingdings" panose="05000000000000000000" pitchFamily="2" charset="2"/>
              </a:rPr>
              <a:t>C</a:t>
            </a:r>
            <a:r>
              <a:rPr lang="fr-FR" sz="2200" dirty="0" smtClean="0">
                <a:sym typeface="Wingdings" panose="05000000000000000000" pitchFamily="2" charset="2"/>
              </a:rPr>
              <a:t>alcul de leur histogramme d’angle</a:t>
            </a:r>
          </a:p>
          <a:p>
            <a:pPr marL="514350" indent="-514350">
              <a:buClrTx/>
              <a:buSzPct val="110000"/>
              <a:buFont typeface="+mj-lt"/>
              <a:buAutoNum type="arabicPeriod"/>
            </a:pPr>
            <a:r>
              <a:rPr lang="fr-FR" sz="2200" dirty="0" smtClean="0">
                <a:sym typeface="Wingdings" panose="05000000000000000000" pitchFamily="2" charset="2"/>
              </a:rPr>
              <a:t>Récupération de la/les direction(s) la/les plus représentée(s) </a:t>
            </a:r>
            <a:endParaRPr lang="fr-FR" sz="2200" dirty="0">
              <a:sym typeface="Wingdings" panose="05000000000000000000" pitchFamily="2" charset="2"/>
            </a:endParaRPr>
          </a:p>
          <a:p>
            <a:pPr marL="514350" indent="-514350">
              <a:buClrTx/>
              <a:buSzPct val="110000"/>
              <a:buFont typeface="+mj-lt"/>
              <a:buAutoNum type="arabicPeriod"/>
            </a:pPr>
            <a:r>
              <a:rPr lang="fr-FR" sz="2200" dirty="0" smtClean="0">
                <a:sym typeface="Wingdings" panose="05000000000000000000" pitchFamily="2" charset="2"/>
              </a:rPr>
              <a:t>Récupération dans l’ontologie des organes correspondant à cette/ces relation(s) spatiale(s) (à l’aide d’un critère de satisfaction)</a:t>
            </a:r>
            <a:endParaRPr lang="fr-FR" sz="22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stretch>
            <a:fillRect/>
          </a:stretch>
        </p:blipFill>
        <p:spPr>
          <a:xfrm>
            <a:off x="9113509" y="2708324"/>
            <a:ext cx="2292553" cy="2250978"/>
          </a:xfrm>
          <a:prstGeom prst="rect">
            <a:avLst/>
          </a:prstGeom>
          <a:ln>
            <a:noFill/>
          </a:ln>
          <a:effectLst>
            <a:outerShdw blurRad="292100" dist="139700" dir="2700000" algn="tl" rotWithShape="0">
              <a:srgbClr val="333333">
                <a:alpha val="65000"/>
              </a:srgbClr>
            </a:outerShdw>
          </a:effectLst>
        </p:spPr>
      </p:pic>
      <p:cxnSp>
        <p:nvCxnSpPr>
          <p:cNvPr id="7" name="Connecteur droit avec flèche 6"/>
          <p:cNvCxnSpPr/>
          <p:nvPr/>
        </p:nvCxnSpPr>
        <p:spPr>
          <a:xfrm flipV="1">
            <a:off x="6305550" y="4362450"/>
            <a:ext cx="2590800" cy="1714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 Modélisation de la base de cas en XML</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b="1" dirty="0" smtClean="0"/>
              <a:t>Avantages du XML : </a:t>
            </a:r>
          </a:p>
          <a:p>
            <a:pPr lvl="1"/>
            <a:r>
              <a:rPr lang="fr-FR" sz="2200" dirty="0" smtClean="0"/>
              <a:t>Facile à écrire</a:t>
            </a:r>
          </a:p>
          <a:p>
            <a:pPr lvl="1"/>
            <a:r>
              <a:rPr lang="fr-FR" sz="2200" dirty="0" smtClean="0"/>
              <a:t>Supporté par presque tous les langages (pour les E/S)</a:t>
            </a:r>
          </a:p>
          <a:p>
            <a:pPr lvl="1"/>
            <a:r>
              <a:rPr lang="fr-FR" sz="2200" dirty="0" smtClean="0"/>
              <a:t>Structuration sous forme d’arborescence </a:t>
            </a:r>
          </a:p>
          <a:p>
            <a:pPr lvl="1"/>
            <a:r>
              <a:rPr lang="fr-FR" sz="2200" dirty="0" smtClean="0"/>
              <a:t>Balises pour nommer les composantes de la base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0853725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
            </a:r>
            <a:br>
              <a:rPr lang="fr-FR" dirty="0" smtClean="0"/>
            </a:br>
            <a:endParaRPr lang="fr-FR" dirty="0"/>
          </a:p>
        </p:txBody>
      </p:sp>
      <p:sp>
        <p:nvSpPr>
          <p:cNvPr id="5" name="Espace réservé du numéro de diapositive 4"/>
          <p:cNvSpPr>
            <a:spLocks noGrp="1"/>
          </p:cNvSpPr>
          <p:nvPr>
            <p:ph type="sldNum" sz="quarter" idx="12"/>
          </p:nvPr>
        </p:nvSpPr>
        <p:spPr>
          <a:xfrm>
            <a:off x="11150445" y="6121953"/>
            <a:ext cx="551167" cy="365125"/>
          </a:xfrm>
        </p:spPr>
        <p:txBody>
          <a:bodyPr/>
          <a:lstStyle/>
          <a:p>
            <a:fld id="{D57F1E4F-1CFF-5643-939E-217C01CDF565}" type="slidenum">
              <a:rPr lang="en-US" smtClean="0"/>
              <a:pPr/>
              <a:t>82</a:t>
            </a:fld>
            <a:endParaRPr lang="en-US" dirty="0"/>
          </a:p>
        </p:txBody>
      </p:sp>
      <p:sp>
        <p:nvSpPr>
          <p:cNvPr id="18" name="Rectangle 17"/>
          <p:cNvSpPr/>
          <p:nvPr/>
        </p:nvSpPr>
        <p:spPr>
          <a:xfrm>
            <a:off x="1630350" y="68141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Base de cas</a:t>
            </a:r>
            <a:endParaRPr lang="fr-FR" sz="1300" dirty="0"/>
          </a:p>
        </p:txBody>
      </p:sp>
      <p:sp>
        <p:nvSpPr>
          <p:cNvPr id="19" name="Rectangle 18"/>
          <p:cNvSpPr/>
          <p:nvPr/>
        </p:nvSpPr>
        <p:spPr>
          <a:xfrm>
            <a:off x="2297100" y="119160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Cas</a:t>
            </a:r>
            <a:endParaRPr lang="fr-FR" sz="1300" dirty="0"/>
          </a:p>
        </p:txBody>
      </p:sp>
      <p:sp>
        <p:nvSpPr>
          <p:cNvPr id="20" name="Rectangle 19"/>
          <p:cNvSpPr/>
          <p:nvPr/>
        </p:nvSpPr>
        <p:spPr>
          <a:xfrm>
            <a:off x="2949562" y="170161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Problème</a:t>
            </a:r>
            <a:endParaRPr lang="fr-FR" sz="1300" dirty="0"/>
          </a:p>
        </p:txBody>
      </p:sp>
      <p:sp>
        <p:nvSpPr>
          <p:cNvPr id="21" name="Rectangle 20"/>
          <p:cNvSpPr/>
          <p:nvPr/>
        </p:nvSpPr>
        <p:spPr>
          <a:xfrm>
            <a:off x="3430574" y="228160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Image</a:t>
            </a:r>
            <a:endParaRPr lang="fr-FR" sz="1300" dirty="0"/>
          </a:p>
        </p:txBody>
      </p:sp>
      <p:sp>
        <p:nvSpPr>
          <p:cNvPr id="22" name="Rectangle 21"/>
          <p:cNvSpPr/>
          <p:nvPr/>
        </p:nvSpPr>
        <p:spPr>
          <a:xfrm>
            <a:off x="3430574" y="281446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err="1" smtClean="0"/>
              <a:t>NonImage</a:t>
            </a:r>
            <a:endParaRPr lang="fr-FR" sz="1300" dirty="0"/>
          </a:p>
        </p:txBody>
      </p:sp>
      <p:sp>
        <p:nvSpPr>
          <p:cNvPr id="23" name="Rectangle 22"/>
          <p:cNvSpPr/>
          <p:nvPr/>
        </p:nvSpPr>
        <p:spPr>
          <a:xfrm>
            <a:off x="3425803"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24" name="Rectangle 23"/>
          <p:cNvSpPr/>
          <p:nvPr/>
        </p:nvSpPr>
        <p:spPr>
          <a:xfrm>
            <a:off x="2944790" y="401295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Solution</a:t>
            </a:r>
            <a:endParaRPr lang="fr-FR" sz="1300" dirty="0"/>
          </a:p>
        </p:txBody>
      </p:sp>
      <p:sp>
        <p:nvSpPr>
          <p:cNvPr id="26" name="Rectangle 25"/>
          <p:cNvSpPr/>
          <p:nvPr/>
        </p:nvSpPr>
        <p:spPr>
          <a:xfrm>
            <a:off x="3425802" y="4604735"/>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utiles</a:t>
            </a:r>
            <a:endParaRPr lang="fr-FR" sz="1300" dirty="0"/>
          </a:p>
        </p:txBody>
      </p:sp>
      <p:sp>
        <p:nvSpPr>
          <p:cNvPr id="27" name="Rectangle 26"/>
          <p:cNvSpPr/>
          <p:nvPr/>
        </p:nvSpPr>
        <p:spPr>
          <a:xfrm>
            <a:off x="3425802" y="5154842"/>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Objets inutiles</a:t>
            </a:r>
            <a:endParaRPr lang="fr-FR" sz="1300" dirty="0"/>
          </a:p>
        </p:txBody>
      </p:sp>
      <p:sp>
        <p:nvSpPr>
          <p:cNvPr id="28" name="Rectangle 27"/>
          <p:cNvSpPr/>
          <p:nvPr/>
        </p:nvSpPr>
        <p:spPr>
          <a:xfrm>
            <a:off x="3425801" y="570494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Prétraitements</a:t>
            </a:r>
            <a:endParaRPr lang="fr-FR" sz="1300" dirty="0"/>
          </a:p>
        </p:txBody>
      </p:sp>
      <p:sp>
        <p:nvSpPr>
          <p:cNvPr id="29" name="Rectangle 28"/>
          <p:cNvSpPr/>
          <p:nvPr/>
        </p:nvSpPr>
        <p:spPr>
          <a:xfrm>
            <a:off x="3432942" y="625505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00" dirty="0" smtClean="0"/>
              <a:t>Position tumeur</a:t>
            </a:r>
            <a:endParaRPr lang="fr-FR" sz="1300" dirty="0"/>
          </a:p>
        </p:txBody>
      </p:sp>
      <p:cxnSp>
        <p:nvCxnSpPr>
          <p:cNvPr id="33" name="Connecteur en angle 32"/>
          <p:cNvCxnSpPr/>
          <p:nvPr/>
        </p:nvCxnSpPr>
        <p:spPr>
          <a:xfrm rot="16200000" flipH="1">
            <a:off x="2061142" y="1188780"/>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7" name="Connecteur en angle 36"/>
          <p:cNvCxnSpPr/>
          <p:nvPr/>
        </p:nvCxnSpPr>
        <p:spPr>
          <a:xfrm rot="16200000" flipH="1">
            <a:off x="2727891" y="1708096"/>
            <a:ext cx="286180" cy="185737"/>
          </a:xfrm>
          <a:prstGeom prst="bentConnector3">
            <a:avLst>
              <a:gd name="adj1" fmla="val 98815"/>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8" name="Connecteur en angle 37"/>
          <p:cNvCxnSpPr>
            <a:endCxn id="21" idx="1"/>
          </p:cNvCxnSpPr>
          <p:nvPr/>
        </p:nvCxnSpPr>
        <p:spPr>
          <a:xfrm rot="16200000" flipH="1">
            <a:off x="3181223" y="2256264"/>
            <a:ext cx="327254" cy="171447"/>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39" name="Connecteur en angle 38"/>
          <p:cNvCxnSpPr>
            <a:endCxn id="22" idx="1"/>
          </p:cNvCxnSpPr>
          <p:nvPr/>
        </p:nvCxnSpPr>
        <p:spPr>
          <a:xfrm rot="16200000" flipH="1">
            <a:off x="3018183" y="2626080"/>
            <a:ext cx="653333" cy="171449"/>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0" name="Connecteur en angle 39"/>
          <p:cNvCxnSpPr>
            <a:endCxn id="23" idx="1"/>
          </p:cNvCxnSpPr>
          <p:nvPr/>
        </p:nvCxnSpPr>
        <p:spPr>
          <a:xfrm rot="16200000" flipH="1">
            <a:off x="3025788" y="3167150"/>
            <a:ext cx="633354" cy="166675"/>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41" name="Connecteur en angle 40"/>
          <p:cNvCxnSpPr/>
          <p:nvPr/>
        </p:nvCxnSpPr>
        <p:spPr>
          <a:xfrm rot="16200000" flipH="1">
            <a:off x="1590938" y="2888794"/>
            <a:ext cx="2541025" cy="166677"/>
          </a:xfrm>
          <a:prstGeom prst="bentConnector3">
            <a:avLst>
              <a:gd name="adj1" fmla="val 99980"/>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0" name="Connecteur en angle 49"/>
          <p:cNvCxnSpPr/>
          <p:nvPr/>
        </p:nvCxnSpPr>
        <p:spPr>
          <a:xfrm rot="16200000" flipH="1">
            <a:off x="3168104" y="4551984"/>
            <a:ext cx="367780" cy="185735"/>
          </a:xfrm>
          <a:prstGeom prst="bentConnector3">
            <a:avLst>
              <a:gd name="adj1" fmla="val 10007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5" name="Connecteur en angle 54"/>
          <p:cNvCxnSpPr/>
          <p:nvPr/>
        </p:nvCxnSpPr>
        <p:spPr>
          <a:xfrm rot="16200000" flipH="1">
            <a:off x="2904979" y="4856789"/>
            <a:ext cx="873381" cy="165085"/>
          </a:xfrm>
          <a:prstGeom prst="bentConnector3">
            <a:avLst>
              <a:gd name="adj1" fmla="val 100167"/>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58" name="Connecteur en angle 57"/>
          <p:cNvCxnSpPr/>
          <p:nvPr/>
        </p:nvCxnSpPr>
        <p:spPr>
          <a:xfrm rot="16200000" flipH="1">
            <a:off x="3016495" y="5510914"/>
            <a:ext cx="660673" cy="175409"/>
          </a:xfrm>
          <a:prstGeom prst="bentConnector3">
            <a:avLst>
              <a:gd name="adj1" fmla="val 10094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1" name="Connecteur en angle 60"/>
          <p:cNvCxnSpPr/>
          <p:nvPr/>
        </p:nvCxnSpPr>
        <p:spPr>
          <a:xfrm rot="16200000" flipH="1">
            <a:off x="3047206" y="6078234"/>
            <a:ext cx="612750" cy="188908"/>
          </a:xfrm>
          <a:prstGeom prst="bentConnector3">
            <a:avLst>
              <a:gd name="adj1" fmla="val 99743"/>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68" name="Connecteur droit 67"/>
          <p:cNvCxnSpPr/>
          <p:nvPr/>
        </p:nvCxnSpPr>
        <p:spPr>
          <a:xfrm>
            <a:off x="6136491" y="0"/>
            <a:ext cx="38100" cy="6858000"/>
          </a:xfrm>
          <a:prstGeom prst="line">
            <a:avLst/>
          </a:prstGeom>
          <a:ln w="57150"/>
          <a:effectLst/>
        </p:spPr>
        <p:style>
          <a:lnRef idx="3">
            <a:schemeClr val="accent1"/>
          </a:lnRef>
          <a:fillRef idx="0">
            <a:schemeClr val="accent1"/>
          </a:fillRef>
          <a:effectRef idx="2">
            <a:schemeClr val="accent1"/>
          </a:effectRef>
          <a:fontRef idx="minor">
            <a:schemeClr val="tx1"/>
          </a:fontRef>
        </p:style>
      </p:cxnSp>
      <p:sp>
        <p:nvSpPr>
          <p:cNvPr id="70" name="Rectangle 69"/>
          <p:cNvSpPr/>
          <p:nvPr/>
        </p:nvSpPr>
        <p:spPr>
          <a:xfrm>
            <a:off x="7115957" y="3343159"/>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Position floue tumeur</a:t>
            </a:r>
            <a:endParaRPr lang="fr-FR" sz="1000" dirty="0"/>
          </a:p>
        </p:txBody>
      </p:sp>
      <p:sp>
        <p:nvSpPr>
          <p:cNvPr id="71" name="Rectangle 70"/>
          <p:cNvSpPr/>
          <p:nvPr/>
        </p:nvSpPr>
        <p:spPr>
          <a:xfrm>
            <a:off x="7892243" y="3907390"/>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2" name="Rectangle 71"/>
          <p:cNvSpPr/>
          <p:nvPr/>
        </p:nvSpPr>
        <p:spPr>
          <a:xfrm>
            <a:off x="7892243" y="4447006"/>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sp>
        <p:nvSpPr>
          <p:cNvPr id="73" name="Rectangle 72"/>
          <p:cNvSpPr/>
          <p:nvPr/>
        </p:nvSpPr>
        <p:spPr>
          <a:xfrm>
            <a:off x="7901757" y="4992431"/>
            <a:ext cx="962025" cy="44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Relation</a:t>
            </a:r>
            <a:endParaRPr lang="fr-FR" sz="1000" dirty="0"/>
          </a:p>
        </p:txBody>
      </p:sp>
      <p:cxnSp>
        <p:nvCxnSpPr>
          <p:cNvPr id="74" name="Connecteur en angle 73"/>
          <p:cNvCxnSpPr>
            <a:endCxn id="71" idx="1"/>
          </p:cNvCxnSpPr>
          <p:nvPr/>
        </p:nvCxnSpPr>
        <p:spPr>
          <a:xfrm rot="16200000" flipH="1">
            <a:off x="7587763" y="3826915"/>
            <a:ext cx="340653" cy="268308"/>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6" name="Connecteur en angle 75"/>
          <p:cNvCxnSpPr/>
          <p:nvPr/>
        </p:nvCxnSpPr>
        <p:spPr>
          <a:xfrm rot="16200000" flipH="1">
            <a:off x="7467964" y="4274848"/>
            <a:ext cx="580252" cy="268307"/>
          </a:xfrm>
          <a:prstGeom prst="bentConnector3">
            <a:avLst>
              <a:gd name="adj1" fmla="val 99246"/>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79" name="Connecteur en angle 78"/>
          <p:cNvCxnSpPr>
            <a:endCxn id="73" idx="1"/>
          </p:cNvCxnSpPr>
          <p:nvPr/>
        </p:nvCxnSpPr>
        <p:spPr>
          <a:xfrm rot="16200000" flipH="1">
            <a:off x="7490135" y="4804814"/>
            <a:ext cx="545423" cy="277821"/>
          </a:xfrm>
          <a:prstGeom prst="bentConnector2">
            <a:avLst/>
          </a:prstGeom>
          <a:ln>
            <a:tailEnd type="triangle"/>
          </a:ln>
          <a:effectLst/>
        </p:spPr>
        <p:style>
          <a:lnRef idx="3">
            <a:schemeClr val="accent1"/>
          </a:lnRef>
          <a:fillRef idx="0">
            <a:schemeClr val="accent1"/>
          </a:fillRef>
          <a:effectRef idx="2">
            <a:schemeClr val="accent1"/>
          </a:effectRef>
          <a:fontRef idx="minor">
            <a:schemeClr val="tx1"/>
          </a:fontRef>
        </p:style>
      </p:cxnSp>
      <p:sp>
        <p:nvSpPr>
          <p:cNvPr id="84" name="Rectangle 83"/>
          <p:cNvSpPr/>
          <p:nvPr/>
        </p:nvSpPr>
        <p:spPr>
          <a:xfrm>
            <a:off x="9149543" y="390739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85" name="Ellipse 84"/>
          <p:cNvSpPr/>
          <p:nvPr/>
        </p:nvSpPr>
        <p:spPr>
          <a:xfrm>
            <a:off x="10406843" y="3850502"/>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AGaucheDe</a:t>
            </a:r>
            <a:endParaRPr lang="fr-FR" sz="1000" dirty="0"/>
          </a:p>
        </p:txBody>
      </p:sp>
      <p:cxnSp>
        <p:nvCxnSpPr>
          <p:cNvPr id="87" name="Connecteur droit 86"/>
          <p:cNvCxnSpPr>
            <a:stCxn id="84" idx="1"/>
            <a:endCxn id="71" idx="3"/>
          </p:cNvCxnSpPr>
          <p:nvPr/>
        </p:nvCxnSpPr>
        <p:spPr>
          <a:xfrm flipH="1">
            <a:off x="8854268" y="413139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88" name="Connecteur droit 87"/>
          <p:cNvCxnSpPr/>
          <p:nvPr/>
        </p:nvCxnSpPr>
        <p:spPr>
          <a:xfrm flipH="1">
            <a:off x="10111568" y="4093470"/>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89" name="Rectangle 88"/>
          <p:cNvSpPr/>
          <p:nvPr/>
        </p:nvSpPr>
        <p:spPr>
          <a:xfrm>
            <a:off x="9149543" y="4447080"/>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0" name="Ellipse 89"/>
          <p:cNvSpPr/>
          <p:nvPr/>
        </p:nvSpPr>
        <p:spPr>
          <a:xfrm>
            <a:off x="10406843" y="4415465"/>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EnHautDe</a:t>
            </a:r>
            <a:endParaRPr lang="fr-FR" sz="1000" dirty="0"/>
          </a:p>
        </p:txBody>
      </p:sp>
      <p:cxnSp>
        <p:nvCxnSpPr>
          <p:cNvPr id="91" name="Connecteur droit 90"/>
          <p:cNvCxnSpPr/>
          <p:nvPr/>
        </p:nvCxnSpPr>
        <p:spPr>
          <a:xfrm flipH="1">
            <a:off x="10111568" y="4661202"/>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2" name="Rectangle 91"/>
          <p:cNvSpPr/>
          <p:nvPr/>
        </p:nvSpPr>
        <p:spPr>
          <a:xfrm>
            <a:off x="9149543" y="4999392"/>
            <a:ext cx="962025" cy="4480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000" dirty="0" smtClean="0"/>
              <a:t>Colonne</a:t>
            </a:r>
            <a:endParaRPr lang="fr-FR" sz="1000" dirty="0"/>
          </a:p>
        </p:txBody>
      </p:sp>
      <p:sp>
        <p:nvSpPr>
          <p:cNvPr id="93" name="Ellipse 92"/>
          <p:cNvSpPr/>
          <p:nvPr/>
        </p:nvSpPr>
        <p:spPr>
          <a:xfrm>
            <a:off x="10397329" y="4980429"/>
            <a:ext cx="1028700" cy="485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000" dirty="0" err="1" smtClean="0"/>
              <a:t>ProcheDe</a:t>
            </a:r>
            <a:endParaRPr lang="fr-FR" sz="1000" dirty="0"/>
          </a:p>
        </p:txBody>
      </p:sp>
      <p:cxnSp>
        <p:nvCxnSpPr>
          <p:cNvPr id="94" name="Connecteur droit 93"/>
          <p:cNvCxnSpPr/>
          <p:nvPr/>
        </p:nvCxnSpPr>
        <p:spPr>
          <a:xfrm flipH="1">
            <a:off x="10111568" y="5203731"/>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5" name="Connecteur droit 94"/>
          <p:cNvCxnSpPr/>
          <p:nvPr/>
        </p:nvCxnSpPr>
        <p:spPr>
          <a:xfrm flipH="1">
            <a:off x="8854268" y="4677397"/>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cxnSp>
        <p:nvCxnSpPr>
          <p:cNvPr id="96" name="Connecteur droit 95"/>
          <p:cNvCxnSpPr/>
          <p:nvPr/>
        </p:nvCxnSpPr>
        <p:spPr>
          <a:xfrm flipH="1">
            <a:off x="8863782" y="5216436"/>
            <a:ext cx="295275" cy="0"/>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97" name="Ellipse 96"/>
          <p:cNvSpPr/>
          <p:nvPr/>
        </p:nvSpPr>
        <p:spPr>
          <a:xfrm>
            <a:off x="3366292" y="3114285"/>
            <a:ext cx="1090621" cy="905760"/>
          </a:xfrm>
          <a:prstGeom prst="ellipse">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cxnSp>
        <p:nvCxnSpPr>
          <p:cNvPr id="99" name="Connecteur droit avec flèche 98"/>
          <p:cNvCxnSpPr>
            <a:stCxn id="97" idx="6"/>
          </p:cNvCxnSpPr>
          <p:nvPr/>
        </p:nvCxnSpPr>
        <p:spPr>
          <a:xfrm>
            <a:off x="4456913" y="3567165"/>
            <a:ext cx="2526872" cy="0"/>
          </a:xfrm>
          <a:prstGeom prst="straightConnector1">
            <a:avLst/>
          </a:prstGeom>
          <a:ln w="38100">
            <a:solidFill>
              <a:schemeClr val="accent6">
                <a:alpha val="80000"/>
              </a:schemeClr>
            </a:solidFill>
            <a:tailEnd type="triangle" w="lg" len="lg"/>
          </a:ln>
          <a:effectLst/>
        </p:spPr>
        <p:style>
          <a:lnRef idx="3">
            <a:schemeClr val="accent6"/>
          </a:lnRef>
          <a:fillRef idx="0">
            <a:schemeClr val="accent6"/>
          </a:fillRef>
          <a:effectRef idx="2">
            <a:schemeClr val="accent6"/>
          </a:effectRef>
          <a:fontRef idx="minor">
            <a:schemeClr val="tx1"/>
          </a:fontRef>
        </p:style>
      </p:cxnSp>
      <p:sp>
        <p:nvSpPr>
          <p:cNvPr id="102" name="Rectangle 101"/>
          <p:cNvSpPr/>
          <p:nvPr/>
        </p:nvSpPr>
        <p:spPr>
          <a:xfrm>
            <a:off x="6307940" y="1246683"/>
            <a:ext cx="7293768" cy="1246495"/>
          </a:xfrm>
          <a:prstGeom prst="rect">
            <a:avLst/>
          </a:prstGeom>
        </p:spPr>
        <p:txBody>
          <a:bodyPr wrap="square">
            <a:spAutoFit/>
          </a:bodyPr>
          <a:lstStyle/>
          <a:p>
            <a:r>
              <a:rPr lang="fr-FR" sz="1500" dirty="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	&lt;</a:t>
            </a:r>
            <a:r>
              <a:rPr lang="fr-FR" sz="1500" dirty="0" smtClean="0">
                <a:solidFill>
                  <a:schemeClr val="accent4">
                    <a:lumMod val="75000"/>
                  </a:schemeClr>
                </a:solidFill>
                <a:latin typeface="Courier New" panose="02070309020205020404" pitchFamily="49" charset="0"/>
                <a:cs typeface="Courier New" panose="02070309020205020404" pitchFamily="49" charset="0"/>
              </a:rPr>
              <a:t>relation</a:t>
            </a:r>
            <a:r>
              <a:rPr lang="fr-FR" sz="1500" dirty="0" smtClean="0">
                <a:latin typeface="Courier New" panose="02070309020205020404" pitchFamily="49" charset="0"/>
                <a:cs typeface="Courier New" panose="02070309020205020404" pitchFamily="49" charset="0"/>
              </a:rPr>
              <a:t> </a:t>
            </a:r>
            <a:r>
              <a:rPr lang="fr-FR" sz="1500" dirty="0" smtClean="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smtClean="0">
                <a:solidFill>
                  <a:schemeClr val="accent3">
                    <a:lumMod val="75000"/>
                  </a:schemeClr>
                </a:solidFill>
                <a:latin typeface="Courier New" panose="02070309020205020404" pitchFamily="49" charset="0"/>
                <a:cs typeface="Courier New" panose="02070309020205020404" pitchFamily="49" charset="0"/>
              </a:rPr>
              <a:t>"</a:t>
            </a:r>
            <a:r>
              <a:rPr lang="fr-FR" sz="1500" dirty="0" smtClean="0">
                <a:latin typeface="Courier New" panose="02070309020205020404" pitchFamily="49" charset="0"/>
                <a:cs typeface="Courier New" panose="02070309020205020404" pitchFamily="49" charset="0"/>
              </a:rPr>
              <a:t>&gt;</a:t>
            </a:r>
            <a:r>
              <a:rPr lang="fr-FR" sz="1500" dirty="0" err="1" smtClean="0">
                <a:latin typeface="Courier New" panose="02070309020205020404" pitchFamily="49" charset="0"/>
                <a:cs typeface="Courier New" panose="02070309020205020404" pitchFamily="49" charset="0"/>
              </a:rPr>
              <a:t>AGaucheDe</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EnHautDe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a:latin typeface="Courier New" panose="02070309020205020404" pitchFamily="49" charset="0"/>
                <a:cs typeface="Courier New" panose="02070309020205020404" pitchFamily="49" charset="0"/>
              </a:rPr>
              <a:t>	</a:t>
            </a:r>
            <a:r>
              <a:rPr lang="fr-FR" sz="1500" dirty="0" smtClean="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 </a:t>
            </a:r>
            <a:r>
              <a:rPr lang="fr-FR" sz="1500" dirty="0">
                <a:solidFill>
                  <a:schemeClr val="accent2">
                    <a:lumMod val="75000"/>
                  </a:schemeClr>
                </a:solidFill>
                <a:latin typeface="Courier New" panose="02070309020205020404" pitchFamily="49" charset="0"/>
                <a:cs typeface="Courier New" panose="02070309020205020404" pitchFamily="49" charset="0"/>
              </a:rPr>
              <a:t>value</a:t>
            </a:r>
            <a:r>
              <a:rPr lang="fr-FR" sz="1500" dirty="0">
                <a:latin typeface="Courier New" panose="02070309020205020404" pitchFamily="49" charset="0"/>
                <a:cs typeface="Courier New" panose="02070309020205020404" pitchFamily="49" charset="0"/>
              </a:rPr>
              <a:t>=</a:t>
            </a:r>
            <a:r>
              <a:rPr lang="fr-FR" sz="1500" dirty="0">
                <a:solidFill>
                  <a:schemeClr val="accent3">
                    <a:lumMod val="75000"/>
                  </a:schemeClr>
                </a:solidFill>
                <a:latin typeface="Courier New" panose="02070309020205020404" pitchFamily="49" charset="0"/>
                <a:cs typeface="Courier New" panose="02070309020205020404" pitchFamily="49" charset="0"/>
              </a:rPr>
              <a:t>"Colonne"</a:t>
            </a:r>
            <a:r>
              <a:rPr lang="fr-FR" sz="1500" dirty="0">
                <a:latin typeface="Courier New" panose="02070309020205020404" pitchFamily="49" charset="0"/>
                <a:cs typeface="Courier New" panose="02070309020205020404" pitchFamily="49" charset="0"/>
              </a:rPr>
              <a:t>&gt;</a:t>
            </a:r>
            <a:r>
              <a:rPr lang="fr-FR" sz="1500" dirty="0" err="1">
                <a:latin typeface="Courier New" panose="02070309020205020404" pitchFamily="49" charset="0"/>
                <a:cs typeface="Courier New" panose="02070309020205020404" pitchFamily="49" charset="0"/>
              </a:rPr>
              <a:t>ProcheDe</a:t>
            </a:r>
            <a:r>
              <a:rPr lang="fr-FR" sz="1500" dirty="0">
                <a:latin typeface="Courier New" panose="02070309020205020404" pitchFamily="49" charset="0"/>
                <a:cs typeface="Courier New" panose="02070309020205020404" pitchFamily="49" charset="0"/>
              </a:rPr>
              <a:t>&lt;/</a:t>
            </a:r>
            <a:r>
              <a:rPr lang="fr-FR" sz="1500" dirty="0">
                <a:solidFill>
                  <a:schemeClr val="accent4">
                    <a:lumMod val="75000"/>
                  </a:schemeClr>
                </a:solidFill>
                <a:latin typeface="Courier New" panose="02070309020205020404" pitchFamily="49" charset="0"/>
                <a:cs typeface="Courier New" panose="02070309020205020404" pitchFamily="49" charset="0"/>
              </a:rPr>
              <a:t>relation</a:t>
            </a:r>
            <a:r>
              <a:rPr lang="fr-FR" sz="1500" dirty="0">
                <a:latin typeface="Courier New" panose="02070309020205020404" pitchFamily="49" charset="0"/>
                <a:cs typeface="Courier New" panose="02070309020205020404" pitchFamily="49" charset="0"/>
              </a:rPr>
              <a:t>&gt;</a:t>
            </a:r>
          </a:p>
          <a:p>
            <a:r>
              <a:rPr lang="fr-FR" sz="1500" dirty="0" smtClean="0">
                <a:latin typeface="Courier New" panose="02070309020205020404" pitchFamily="49" charset="0"/>
                <a:cs typeface="Courier New" panose="02070309020205020404" pitchFamily="49" charset="0"/>
              </a:rPr>
              <a:t>&lt;/</a:t>
            </a:r>
            <a:r>
              <a:rPr lang="fr-FR" sz="1500" dirty="0" err="1" smtClean="0">
                <a:solidFill>
                  <a:schemeClr val="accent4">
                    <a:lumMod val="75000"/>
                  </a:schemeClr>
                </a:solidFill>
                <a:latin typeface="Courier New" panose="02070309020205020404" pitchFamily="49" charset="0"/>
                <a:cs typeface="Courier New" panose="02070309020205020404" pitchFamily="49" charset="0"/>
              </a:rPr>
              <a:t>PositionFloueTumeur</a:t>
            </a:r>
            <a:r>
              <a:rPr lang="fr-FR" sz="1500" dirty="0">
                <a:latin typeface="Courier New" panose="02070309020205020404" pitchFamily="49" charset="0"/>
                <a:cs typeface="Courier New" panose="02070309020205020404" pitchFamily="49" charset="0"/>
              </a:rPr>
              <a:t>&gt;</a:t>
            </a:r>
          </a:p>
        </p:txBody>
      </p:sp>
      <p:sp>
        <p:nvSpPr>
          <p:cNvPr id="103" name="ZoneTexte 102"/>
          <p:cNvSpPr txBox="1"/>
          <p:nvPr/>
        </p:nvSpPr>
        <p:spPr>
          <a:xfrm>
            <a:off x="2698771" y="72046"/>
            <a:ext cx="2118508"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Arborescence de la base de cas en XML</a:t>
            </a:r>
            <a:endParaRPr lang="fr-FR" dirty="0"/>
          </a:p>
        </p:txBody>
      </p:sp>
      <p:sp>
        <p:nvSpPr>
          <p:cNvPr id="104" name="ZoneTexte 103"/>
          <p:cNvSpPr txBox="1"/>
          <p:nvPr/>
        </p:nvSpPr>
        <p:spPr>
          <a:xfrm>
            <a:off x="7783700" y="94693"/>
            <a:ext cx="2734884"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dirty="0" smtClean="0"/>
              <a:t>Exemple pour la position floue de la tumeur</a:t>
            </a:r>
            <a:endParaRPr lang="fr-FR" dirty="0"/>
          </a:p>
        </p:txBody>
      </p:sp>
    </p:spTree>
    <p:extLst>
      <p:ext uri="{BB962C8B-B14F-4D97-AF65-F5344CB8AC3E}">
        <p14:creationId xmlns:p14="http://schemas.microsoft.com/office/powerpoint/2010/main" val="6926408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1803" y="2879667"/>
            <a:ext cx="10018713" cy="1327301"/>
          </a:xfrm>
        </p:spPr>
        <p:txBody>
          <a:bodyPr>
            <a:normAutofit/>
          </a:bodyPr>
          <a:lstStyle/>
          <a:p>
            <a:pPr algn="l"/>
            <a:r>
              <a:rPr lang="fr-FR" dirty="0" smtClean="0"/>
              <a:t>Démonstration état du programme</a:t>
            </a:r>
            <a:br>
              <a:rPr lang="fr-FR" dirty="0" smtClean="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1138826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200" dirty="0" smtClean="0"/>
              <a:t>La similarité reflète l’utilité d’un cas (de la base) pour résoudre un problème</a:t>
            </a:r>
          </a:p>
          <a:p>
            <a:r>
              <a:rPr lang="fr-FR" sz="2200" dirty="0" smtClean="0"/>
              <a:t>Elle est fortement liée à la « distance » entre deux cas</a:t>
            </a:r>
          </a:p>
          <a:p>
            <a:r>
              <a:rPr lang="fr-FR" sz="2200" dirty="0" smtClean="0"/>
              <a:t>Notion liée </a:t>
            </a:r>
            <a:r>
              <a:rPr lang="fr-FR" sz="2200" dirty="0"/>
              <a:t>à la théorie des ensembles flous, </a:t>
            </a:r>
            <a:r>
              <a:rPr lang="fr-FR" sz="2200" dirty="0" smtClean="0"/>
              <a:t>car elle s’exprime </a:t>
            </a:r>
            <a:r>
              <a:rPr lang="fr-FR" sz="2200" dirty="0"/>
              <a:t>(souvent) sur l’intervalle [0,1] (un degré de similarité)</a:t>
            </a:r>
          </a:p>
          <a:p>
            <a:r>
              <a:rPr lang="fr-FR" sz="2200" dirty="0"/>
              <a:t>On peut aussi utiliser une fonction de </a:t>
            </a:r>
            <a:r>
              <a:rPr lang="fr-FR" sz="2200" dirty="0" smtClean="0"/>
              <a:t>similarité </a:t>
            </a:r>
            <a:r>
              <a:rPr lang="fr-FR" sz="2200" dirty="0"/>
              <a:t>« non normalisée » </a:t>
            </a:r>
            <a:r>
              <a:rPr lang="fr-FR" sz="2200" dirty="0" smtClean="0"/>
              <a:t>sur </a:t>
            </a:r>
            <a:r>
              <a:rPr lang="fr-FR" sz="2200" dirty="0"/>
              <a:t>[0,+∞] (problème avec </a:t>
            </a:r>
            <a:r>
              <a:rPr lang="fr-FR" sz="2200" dirty="0" smtClean="0"/>
              <a:t>la </a:t>
            </a:r>
            <a:r>
              <a:rPr lang="fr-FR" sz="2200" dirty="0"/>
              <a:t>distance : si </a:t>
            </a:r>
            <a:r>
              <a:rPr lang="fr-FR" sz="2200" dirty="0" smtClean="0"/>
              <a:t>D=0 </a:t>
            </a:r>
            <a:r>
              <a:rPr lang="fr-FR" sz="2200" dirty="0"/>
              <a:t>que vaut S ?)</a:t>
            </a:r>
            <a:r>
              <a:rPr lang="fr-FR" sz="2200" dirty="0">
                <a:sym typeface="Wingdings" panose="05000000000000000000" pitchFamily="2" charset="2"/>
              </a:rPr>
              <a:t> viable quand même</a:t>
            </a:r>
          </a:p>
          <a:p>
            <a:endParaRPr lang="fr-FR" sz="2600" dirty="0" smtClean="0"/>
          </a:p>
          <a:p>
            <a:r>
              <a:rPr lang="fr-FR" sz="2200" dirty="0" smtClean="0"/>
              <a:t>Exemple : la similarité entre l’âge de deux personnes :</a:t>
            </a:r>
          </a:p>
          <a:p>
            <a:pPr lvl="1"/>
            <a:r>
              <a:rPr lang="fr-FR" dirty="0" smtClean="0"/>
              <a:t>Plus la différence d’âge (distance) est faible et plus la similarité est grande</a:t>
            </a:r>
          </a:p>
          <a:p>
            <a:pPr lvl="1"/>
            <a:r>
              <a:rPr lang="fr-FR" dirty="0" smtClean="0"/>
              <a:t>C’est pourquoi on définit par exemple : </a:t>
            </a:r>
            <a:r>
              <a:rPr lang="fr-FR" b="1" dirty="0" smtClean="0">
                <a:latin typeface="Arial" panose="020B0604020202020204" pitchFamily="34" charset="0"/>
                <a:cs typeface="Arial" panose="020B0604020202020204" pitchFamily="34" charset="0"/>
              </a:rPr>
              <a:t>Similarité(</a:t>
            </a:r>
            <a:r>
              <a:rPr lang="fr-FR" b="1" dirty="0" err="1" smtClean="0">
                <a:latin typeface="Arial" panose="020B0604020202020204" pitchFamily="34" charset="0"/>
                <a:cs typeface="Arial" panose="020B0604020202020204" pitchFamily="34" charset="0"/>
              </a:rPr>
              <a:t>x,y</a:t>
            </a:r>
            <a:r>
              <a:rPr lang="fr-FR" b="1" dirty="0" smtClean="0">
                <a:latin typeface="Arial" panose="020B0604020202020204" pitchFamily="34" charset="0"/>
                <a:cs typeface="Arial" panose="020B0604020202020204" pitchFamily="34" charset="0"/>
              </a:rPr>
              <a:t>) = 1 – Distance(</a:t>
            </a:r>
            <a:r>
              <a:rPr lang="fr-FR" b="1" dirty="0" err="1" smtClean="0">
                <a:latin typeface="Arial" panose="020B0604020202020204" pitchFamily="34" charset="0"/>
                <a:cs typeface="Arial" panose="020B0604020202020204" pitchFamily="34" charset="0"/>
              </a:rPr>
              <a:t>x,y</a:t>
            </a:r>
            <a:r>
              <a:rPr lang="fr-FR" b="1" dirty="0" smtClean="0">
                <a:latin typeface="Arial" panose="020B0604020202020204" pitchFamily="34" charset="0"/>
                <a:cs typeface="Arial" panose="020B0604020202020204" pitchFamily="34" charset="0"/>
              </a:rPr>
              <a:t>)</a:t>
            </a:r>
          </a:p>
          <a:p>
            <a:pPr lvl="1"/>
            <a:r>
              <a:rPr lang="fr-FR" dirty="0"/>
              <a:t>Preuve : </a:t>
            </a:r>
            <a:r>
              <a:rPr lang="en-US" dirty="0"/>
              <a:t>[Finnie] </a:t>
            </a: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31945787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En RàPC, on utilise les index des cas pour calculer la similarité :</a:t>
            </a:r>
          </a:p>
          <a:p>
            <a:r>
              <a:rPr lang="fr-FR" sz="2600" dirty="0" smtClean="0"/>
              <a:t>Dans notre cas d’étude : </a:t>
            </a:r>
          </a:p>
          <a:p>
            <a:pPr lvl="1"/>
            <a:r>
              <a:rPr lang="fr-FR" sz="2300" dirty="0" smtClean="0"/>
              <a:t>Les caractéristiques Image</a:t>
            </a:r>
          </a:p>
          <a:p>
            <a:pPr lvl="1"/>
            <a:r>
              <a:rPr lang="fr-FR" sz="2300" dirty="0" smtClean="0"/>
              <a:t>Les caractéristiques </a:t>
            </a:r>
            <a:r>
              <a:rPr lang="fr-FR" sz="2300" dirty="0" err="1" smtClean="0"/>
              <a:t>Non-Image</a:t>
            </a:r>
            <a:endParaRPr lang="fr-FR" sz="2300" dirty="0" smtClean="0"/>
          </a:p>
          <a:p>
            <a:pPr lvl="1"/>
            <a:r>
              <a:rPr lang="fr-FR" sz="2300" dirty="0" smtClean="0"/>
              <a:t>(La position floue de la tumeur)</a:t>
            </a:r>
          </a:p>
          <a:p>
            <a:r>
              <a:rPr lang="fr-FR" sz="2600" dirty="0" smtClean="0"/>
              <a:t>Les données ne sont pas toujours numériques (ex: relations spatiales)</a:t>
            </a:r>
          </a:p>
          <a:p>
            <a:r>
              <a:rPr lang="fr-FR" sz="2600" dirty="0" smtClean="0"/>
              <a:t>Pour les données numériques, on utilise des fonctions de distances métriques</a:t>
            </a:r>
          </a:p>
          <a:p>
            <a:endParaRPr lang="fr-FR" sz="2600" dirty="0" smtClean="0"/>
          </a:p>
          <a:p>
            <a:pPr marL="457200" lvl="1" indent="0">
              <a:buNone/>
            </a:pPr>
            <a:endParaRPr lang="fr-FR" sz="1800" dirty="0" smtClean="0"/>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85</a:t>
            </a:fld>
            <a:endParaRPr lang="en-US" dirty="0"/>
          </a:p>
        </p:txBody>
      </p:sp>
      <p:sp>
        <p:nvSpPr>
          <p:cNvPr id="4" name="Accolade fermante 3"/>
          <p:cNvSpPr/>
          <p:nvPr/>
        </p:nvSpPr>
        <p:spPr>
          <a:xfrm>
            <a:off x="6588201" y="2355139"/>
            <a:ext cx="369277" cy="133643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7227278" y="2623244"/>
            <a:ext cx="3073948" cy="800219"/>
          </a:xfrm>
          <a:prstGeom prst="rect">
            <a:avLst/>
          </a:prstGeom>
          <a:noFill/>
        </p:spPr>
        <p:txBody>
          <a:bodyPr wrap="square" rtlCol="0">
            <a:spAutoFit/>
          </a:bodyPr>
          <a:lstStyle/>
          <a:p>
            <a:r>
              <a:rPr lang="fr-FR" sz="2300" dirty="0" smtClean="0"/>
              <a:t>Les caractéristiques de la partie Problème</a:t>
            </a:r>
            <a:endParaRPr lang="fr-FR" sz="2300" dirty="0"/>
          </a:p>
        </p:txBody>
      </p:sp>
    </p:spTree>
    <p:extLst>
      <p:ext uri="{BB962C8B-B14F-4D97-AF65-F5344CB8AC3E}">
        <p14:creationId xmlns:p14="http://schemas.microsoft.com/office/powerpoint/2010/main" val="35360616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distance</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lvl="1">
                  <a:buFont typeface="Wingdings" panose="05000000000000000000" pitchFamily="2" charset="2"/>
                  <a:buChar char="Ø"/>
                </a:pPr>
                <a:endParaRPr lang="fr-FR" sz="2300" dirty="0" smtClean="0"/>
              </a:p>
              <a:p>
                <a:pPr lvl="1">
                  <a:buSzPct val="100000"/>
                  <a:buFont typeface="Wingdings" panose="05000000000000000000" pitchFamily="2" charset="2"/>
                  <a:buChar char="Ø"/>
                </a:pPr>
                <a:r>
                  <a:rPr lang="fr-FR" sz="2300" dirty="0" smtClean="0"/>
                  <a:t>Distance de Manhattan : </a:t>
                </a:r>
                <a:r>
                  <a:rPr lang="fr-FR" sz="2300" dirty="0" smtClean="0">
                    <a:latin typeface="Cambria Math" panose="02040503050406030204" pitchFamily="18" charset="0"/>
                    <a:ea typeface="Cambria Math" panose="02040503050406030204" pitchFamily="18" charset="0"/>
                    <a:cs typeface="Arial" panose="020B0604020202020204" pitchFamily="34" charset="0"/>
                  </a:rPr>
                  <a:t>d(</a:t>
                </a:r>
                <a:r>
                  <a:rPr lang="fr-FR" sz="2300" dirty="0" err="1" smtClean="0">
                    <a:latin typeface="Cambria Math" panose="02040503050406030204" pitchFamily="18" charset="0"/>
                    <a:ea typeface="Cambria Math" panose="02040503050406030204" pitchFamily="18" charset="0"/>
                    <a:cs typeface="Arial" panose="020B0604020202020204" pitchFamily="34" charset="0"/>
                  </a:rPr>
                  <a:t>x,y</a:t>
                </a:r>
                <a:r>
                  <a:rPr lang="fr-FR" sz="2300" dirty="0" smtClean="0">
                    <a:latin typeface="Cambria Math" panose="02040503050406030204" pitchFamily="18" charset="0"/>
                    <a:ea typeface="Cambria Math" panose="02040503050406030204" pitchFamily="18" charset="0"/>
                    <a:cs typeface="Arial" panose="020B0604020202020204" pitchFamily="34" charset="0"/>
                  </a:rPr>
                  <a:t>)</a:t>
                </a:r>
                <a:r>
                  <a:rPr lang="fr-FR" sz="2300" dirty="0" smtClean="0">
                    <a:latin typeface="Arial" panose="020B0604020202020204" pitchFamily="34" charset="0"/>
                    <a:cs typeface="Arial" panose="020B0604020202020204" pitchFamily="34" charset="0"/>
                  </a:rPr>
                  <a:t> </a:t>
                </a:r>
                <a:r>
                  <a:rPr lang="fr-FR" sz="2300" i="1" dirty="0" smtClean="0">
                    <a:latin typeface="Arial" panose="020B0604020202020204" pitchFamily="34" charset="0"/>
                    <a:cs typeface="Arial" panose="020B0604020202020204" pitchFamily="34" charset="0"/>
                  </a:rPr>
                  <a:t>= </a:t>
                </a:r>
                <a14:m>
                  <m:oMath xmlns:m="http://schemas.openxmlformats.org/officeDocument/2006/math">
                    <m:nary>
                      <m:naryPr>
                        <m:chr m:val="∑"/>
                        <m:ctrlPr>
                          <a:rPr lang="pt-BR" sz="2300" i="1" smtClean="0">
                            <a:latin typeface="Cambria Math" panose="02040503050406030204" pitchFamily="18" charset="0"/>
                          </a:rPr>
                        </m:ctrlPr>
                      </m:naryPr>
                      <m:sub>
                        <m:r>
                          <m:rPr>
                            <m:brk m:alnAt="23"/>
                          </m:rPr>
                          <a:rPr lang="fr-FR" sz="2300" b="0" i="1" smtClean="0">
                            <a:latin typeface="Cambria Math" panose="02040503050406030204" pitchFamily="18" charset="0"/>
                          </a:rPr>
                          <m:t>𝑖</m:t>
                        </m:r>
                        <m:r>
                          <a:rPr lang="pt-BR" sz="2300" i="1" smtClean="0">
                            <a:latin typeface="Cambria Math" panose="02040503050406030204" pitchFamily="18" charset="0"/>
                          </a:rPr>
                          <m:t>=</m:t>
                        </m:r>
                        <m:r>
                          <a:rPr lang="fr-FR" sz="2300" b="0" i="1" smtClean="0">
                            <a:latin typeface="Cambria Math" panose="02040503050406030204" pitchFamily="18" charset="0"/>
                          </a:rPr>
                          <m:t>1</m:t>
                        </m:r>
                      </m:sub>
                      <m:sup>
                        <m:r>
                          <a:rPr lang="pt-BR" sz="2300" i="1" smtClean="0">
                            <a:latin typeface="Cambria Math" panose="02040503050406030204" pitchFamily="18" charset="0"/>
                          </a:rPr>
                          <m:t>𝑛</m:t>
                        </m:r>
                      </m:sup>
                      <m:e>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 |</m:t>
                        </m:r>
                      </m:e>
                    </m:nary>
                  </m:oMath>
                </a14:m>
                <a:r>
                  <a:rPr lang="fr-FR" sz="2300" i="1" dirty="0" smtClean="0"/>
                  <a:t> avec n le nb de </a:t>
                </a:r>
                <a:r>
                  <a:rPr lang="fr-FR" sz="2300" i="1" dirty="0" err="1" smtClean="0"/>
                  <a:t>caracs</a:t>
                </a:r>
                <a:r>
                  <a:rPr lang="fr-FR" sz="2300" i="1" dirty="0" smtClean="0"/>
                  <a:t> des cas</a:t>
                </a:r>
              </a:p>
              <a:p>
                <a:pPr lvl="1">
                  <a:buSzPct val="100000"/>
                  <a:buFont typeface="Wingdings" panose="05000000000000000000" pitchFamily="2" charset="2"/>
                  <a:buChar char="Ø"/>
                </a:pPr>
                <a:endParaRPr lang="fr-FR" sz="2500" i="1" dirty="0"/>
              </a:p>
              <a:p>
                <a:pPr lvl="1">
                  <a:buSzPct val="100000"/>
                  <a:buFont typeface="Wingdings" panose="05000000000000000000" pitchFamily="2" charset="2"/>
                  <a:buChar char="Ø"/>
                </a:pPr>
                <a:r>
                  <a:rPr lang="fr-FR" sz="2300" dirty="0" smtClean="0"/>
                  <a:t>Distance Euclidienne carrée : </a:t>
                </a:r>
                <a:r>
                  <a:rPr lang="fr-FR" sz="2300" dirty="0" smtClean="0">
                    <a:latin typeface="Cambria Math" panose="02040503050406030204" pitchFamily="18" charset="0"/>
                    <a:ea typeface="Cambria Math" panose="02040503050406030204" pitchFamily="18" charset="0"/>
                  </a:rPr>
                  <a:t>d(</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m:t>
                        </m:r>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b="0" i="1" smtClean="0">
                            <a:latin typeface="Cambria Math" panose="02040503050406030204" pitchFamily="18" charset="0"/>
                          </a:rPr>
                          <m:t>)²</m:t>
                        </m:r>
                      </m:e>
                    </m:nary>
                  </m:oMath>
                </a14:m>
                <a:endParaRPr lang="fr-FR" sz="2300" dirty="0" smtClean="0"/>
              </a:p>
              <a:p>
                <a:pPr marL="457200" lvl="1" indent="0">
                  <a:buSzPct val="100000"/>
                  <a:buNone/>
                </a:pPr>
                <a:endParaRPr lang="fr-FR" sz="2500" dirty="0" smtClean="0">
                  <a:latin typeface="+mj-lt"/>
                </a:endParaRPr>
              </a:p>
              <a:p>
                <a:pPr lvl="1">
                  <a:buSzPct val="100000"/>
                  <a:buFont typeface="Wingdings" panose="05000000000000000000" pitchFamily="2" charset="2"/>
                  <a:buChar char="Ø"/>
                </a:pPr>
                <a:r>
                  <a:rPr lang="fr-FR" sz="2300" dirty="0" smtClean="0">
                    <a:latin typeface="+mj-lt"/>
                  </a:rPr>
                  <a:t>Autres (</a:t>
                </a:r>
                <a:r>
                  <a:rPr lang="fr-FR" sz="2300" dirty="0" err="1" smtClean="0">
                    <a:latin typeface="+mj-lt"/>
                  </a:rPr>
                  <a:t>Hamming</a:t>
                </a:r>
                <a:r>
                  <a:rPr lang="fr-FR" sz="2300" dirty="0" smtClean="0">
                    <a:latin typeface="+mj-lt"/>
                  </a:rPr>
                  <a:t>, Minkowski avec d’autres paramètres, Clark, etc.)</a:t>
                </a:r>
              </a:p>
              <a:p>
                <a:pPr marL="457200" lvl="1" indent="0">
                  <a:buNone/>
                </a:pPr>
                <a:endParaRPr lang="fr-FR" sz="25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86</a:t>
            </a:fld>
            <a:endParaRPr lang="en-US" dirty="0"/>
          </a:p>
        </p:txBody>
      </p:sp>
      <p:sp>
        <p:nvSpPr>
          <p:cNvPr id="7" name="ZoneTexte 6"/>
          <p:cNvSpPr txBox="1"/>
          <p:nvPr/>
        </p:nvSpPr>
        <p:spPr>
          <a:xfrm>
            <a:off x="4431870" y="5557855"/>
            <a:ext cx="4969305" cy="369332"/>
          </a:xfrm>
          <a:prstGeom prst="rect">
            <a:avLst/>
          </a:prstGeom>
          <a:noFill/>
        </p:spPr>
        <p:txBody>
          <a:bodyPr wrap="square" rtlCol="0">
            <a:spAutoFit/>
          </a:bodyPr>
          <a:lstStyle/>
          <a:p>
            <a:r>
              <a:rPr lang="fr-FR" dirty="0" smtClean="0"/>
              <a:t>[</a:t>
            </a:r>
            <a:r>
              <a:rPr lang="fr-FR" dirty="0" err="1" smtClean="0"/>
              <a:t>Burkhard</a:t>
            </a:r>
            <a:r>
              <a:rPr lang="fr-FR" dirty="0" smtClean="0"/>
              <a:t>] [</a:t>
            </a:r>
            <a:r>
              <a:rPr lang="fr-FR" dirty="0" err="1" smtClean="0"/>
              <a:t>Finnie</a:t>
            </a:r>
            <a:r>
              <a:rPr lang="fr-FR" dirty="0" smtClean="0"/>
              <a:t>] [</a:t>
            </a:r>
            <a:r>
              <a:rPr lang="fr-FR" dirty="0" err="1" smtClean="0"/>
              <a:t>Garrell</a:t>
            </a:r>
            <a:r>
              <a:rPr lang="fr-FR" dirty="0" smtClean="0"/>
              <a:t>]</a:t>
            </a:r>
            <a:endParaRPr lang="fr-FR" dirty="0"/>
          </a:p>
        </p:txBody>
      </p:sp>
    </p:spTree>
    <p:extLst>
      <p:ext uri="{BB962C8B-B14F-4D97-AF65-F5344CB8AC3E}">
        <p14:creationId xmlns:p14="http://schemas.microsoft.com/office/powerpoint/2010/main" val="39566770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Fonctions de </a:t>
                </a:r>
                <a:r>
                  <a:rPr lang="fr-FR" sz="2600" b="1" dirty="0" smtClean="0">
                    <a:solidFill>
                      <a:srgbClr val="FF0000"/>
                    </a:solidFill>
                  </a:rPr>
                  <a:t>similarité</a:t>
                </a:r>
                <a:r>
                  <a:rPr lang="fr-FR" sz="2600" dirty="0" smtClean="0">
                    <a:solidFill>
                      <a:srgbClr val="FF0000"/>
                    </a:solidFill>
                  </a:rPr>
                  <a:t> </a:t>
                </a:r>
                <a:r>
                  <a:rPr lang="fr-FR" sz="2600" dirty="0" smtClean="0"/>
                  <a:t>souvent utilisées (pour deux cas </a:t>
                </a:r>
                <a:r>
                  <a:rPr lang="fr-FR" sz="2600" dirty="0" smtClean="0">
                    <a:latin typeface="Cambria Math" panose="02040503050406030204" pitchFamily="18" charset="0"/>
                    <a:ea typeface="Cambria Math" panose="02040503050406030204" pitchFamily="18" charset="0"/>
                  </a:rPr>
                  <a:t>x</a:t>
                </a:r>
                <a:r>
                  <a:rPr lang="fr-FR" sz="2600" dirty="0" smtClean="0"/>
                  <a:t> et </a:t>
                </a:r>
                <a:r>
                  <a:rPr lang="fr-FR" sz="2600" dirty="0" smtClean="0">
                    <a:latin typeface="Cambria Math" panose="02040503050406030204" pitchFamily="18" charset="0"/>
                    <a:ea typeface="Cambria Math" panose="02040503050406030204" pitchFamily="18" charset="0"/>
                  </a:rPr>
                  <a:t>y</a:t>
                </a:r>
                <a:r>
                  <a:rPr lang="fr-FR" sz="2600" dirty="0" smtClean="0"/>
                  <a:t>): </a:t>
                </a:r>
              </a:p>
              <a:p>
                <a:pPr marL="0" indent="0">
                  <a:buSzPct val="100000"/>
                  <a:buNone/>
                </a:pPr>
                <a:endParaRPr lang="fr-FR" sz="1200" dirty="0" smtClean="0"/>
              </a:p>
              <a:p>
                <a:pPr lvl="1">
                  <a:buSzPct val="100000"/>
                  <a:buFont typeface="Wingdings" panose="05000000000000000000" pitchFamily="2" charset="2"/>
                  <a:buChar char="Ø"/>
                </a:pPr>
                <a:r>
                  <a:rPr lang="fr-FR" sz="2300" dirty="0"/>
                  <a:t>Première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 = </a:t>
                </a:r>
                <a:r>
                  <a:rPr lang="fr-FR" sz="2300" dirty="0">
                    <a:latin typeface="Cambria Math" panose="02040503050406030204" pitchFamily="18" charset="0"/>
                    <a:ea typeface="Cambria Math" panose="02040503050406030204" pitchFamily="18" charset="0"/>
                  </a:rPr>
                  <a:t>1 – 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a:t>
                </a:r>
              </a:p>
              <a:p>
                <a:pPr lvl="1">
                  <a:buSzPct val="100000"/>
                  <a:buFont typeface="Wingdings" panose="05000000000000000000" pitchFamily="2" charset="2"/>
                  <a:buChar char="Ø"/>
                </a:pPr>
                <a:r>
                  <a:rPr lang="fr-FR" sz="2300" dirty="0"/>
                  <a:t>Deuxième similarité métrique : </a:t>
                </a:r>
                <a:r>
                  <a:rPr lang="fr-FR" sz="2300" dirty="0">
                    <a:latin typeface="Cambria Math" panose="02040503050406030204" pitchFamily="18" charset="0"/>
                    <a:ea typeface="Cambria Math" panose="02040503050406030204" pitchFamily="18" charset="0"/>
                    <a:cs typeface="Arial" panose="020B0604020202020204" pitchFamily="34" charset="0"/>
                  </a:rPr>
                  <a:t>S(x,y)</a:t>
                </a:r>
                <a:r>
                  <a:rPr lang="fr-FR" sz="2300" dirty="0">
                    <a:latin typeface="Arial" panose="020B0604020202020204" pitchFamily="34" charset="0"/>
                    <a:cs typeface="Arial" panose="020B0604020202020204" pitchFamily="34" charset="0"/>
                  </a:rPr>
                  <a:t> </a:t>
                </a:r>
                <a14:m>
                  <m:oMath xmlns:m="http://schemas.openxmlformats.org/officeDocument/2006/math">
                    <m:r>
                      <a:rPr lang="fr-FR" sz="2300" i="1">
                        <a:latin typeface="Cambria Math" panose="02040503050406030204" pitchFamily="18" charset="0"/>
                      </a:rPr>
                      <m:t>=</m:t>
                    </m:r>
                    <m:f>
                      <m:fPr>
                        <m:ctrlPr>
                          <a:rPr lang="fr-FR" sz="2300" i="1">
                            <a:latin typeface="Cambria Math" panose="02040503050406030204" pitchFamily="18" charset="0"/>
                          </a:rPr>
                        </m:ctrlPr>
                      </m:fPr>
                      <m:num>
                        <m:r>
                          <a:rPr lang="fr-FR" sz="2300" i="1">
                            <a:latin typeface="Cambria Math" panose="02040503050406030204" pitchFamily="18" charset="0"/>
                          </a:rPr>
                          <m:t>1</m:t>
                        </m:r>
                      </m:num>
                      <m:den>
                        <m:r>
                          <a:rPr lang="fr-FR" sz="2300" i="1">
                            <a:latin typeface="Cambria Math" panose="02040503050406030204" pitchFamily="18" charset="0"/>
                          </a:rPr>
                          <m:t>1+</m:t>
                        </m:r>
                        <m:r>
                          <a:rPr lang="fr-FR" sz="2300" i="1">
                            <a:latin typeface="Cambria Math" panose="02040503050406030204" pitchFamily="18" charset="0"/>
                          </a:rPr>
                          <m:t>𝑑</m:t>
                        </m:r>
                        <m:r>
                          <a:rPr lang="fr-FR" sz="2300" i="1">
                            <a:latin typeface="Cambria Math" panose="02040503050406030204" pitchFamily="18" charset="0"/>
                          </a:rPr>
                          <m:t>(</m:t>
                        </m:r>
                        <m:r>
                          <a:rPr lang="fr-FR" sz="2300" i="1">
                            <a:latin typeface="Cambria Math" panose="02040503050406030204" pitchFamily="18" charset="0"/>
                          </a:rPr>
                          <m:t>𝑥</m:t>
                        </m:r>
                        <m:r>
                          <a:rPr lang="fr-FR" sz="2300" i="1">
                            <a:latin typeface="Cambria Math" panose="02040503050406030204" pitchFamily="18" charset="0"/>
                          </a:rPr>
                          <m:t>,</m:t>
                        </m:r>
                        <m:r>
                          <a:rPr lang="fr-FR" sz="2300" i="1">
                            <a:latin typeface="Cambria Math" panose="02040503050406030204" pitchFamily="18" charset="0"/>
                          </a:rPr>
                          <m:t>𝑦</m:t>
                        </m:r>
                        <m:r>
                          <a:rPr lang="fr-FR" sz="2300" i="1">
                            <a:latin typeface="Cambria Math" panose="02040503050406030204" pitchFamily="18" charset="0"/>
                          </a:rPr>
                          <m:t>)</m:t>
                        </m:r>
                      </m:den>
                    </m:f>
                  </m:oMath>
                </a14:m>
                <a:endParaRPr lang="fr-FR" sz="2300" dirty="0">
                  <a:latin typeface="Arial" panose="020B0604020202020204" pitchFamily="34" charset="0"/>
                </a:endParaRPr>
              </a:p>
              <a:p>
                <a:pPr lvl="1">
                  <a:buSzPct val="100000"/>
                  <a:buFont typeface="Wingdings" panose="05000000000000000000" pitchFamily="2" charset="2"/>
                  <a:buChar char="Ø"/>
                </a:pPr>
                <a:r>
                  <a:rPr lang="fr-FR" sz="2300" dirty="0"/>
                  <a:t>Troisième similarité métrique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 ∗ </m:t>
                    </m:r>
                    <m:nary>
                      <m:naryPr>
                        <m:chr m:val="∑"/>
                        <m:limLoc m:val="subSup"/>
                        <m:ctrlPr>
                          <a:rPr lang="fr-FR" sz="2300" i="1">
                            <a:latin typeface="Cambria Math" panose="02040503050406030204" pitchFamily="18" charset="0"/>
                            <a:ea typeface="Cambria Math" panose="02040503050406030204" pitchFamily="18" charset="0"/>
                          </a:rPr>
                        </m:ctrlPr>
                      </m:naryPr>
                      <m:sub>
                        <m:r>
                          <m:rPr>
                            <m:brk m:alnAt="25"/>
                          </m:rP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=1</m:t>
                        </m:r>
                      </m:sub>
                      <m:sup>
                        <m:r>
                          <a:rPr lang="fr-FR" sz="2300" i="1">
                            <a:latin typeface="Cambria Math" panose="02040503050406030204" pitchFamily="18" charset="0"/>
                            <a:ea typeface="Cambria Math" panose="02040503050406030204" pitchFamily="18" charset="0"/>
                          </a:rPr>
                          <m:t>𝑛</m:t>
                        </m:r>
                      </m:sup>
                      <m:e>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1+|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𝑦𝑖</m:t>
                            </m:r>
                            <m:r>
                              <a:rPr lang="fr-FR" sz="2300" i="1">
                                <a:latin typeface="Cambria Math" panose="02040503050406030204" pitchFamily="18" charset="0"/>
                                <a:ea typeface="Cambria Math" panose="02040503050406030204" pitchFamily="18" charset="0"/>
                              </a:rPr>
                              <m:t> |</m:t>
                            </m:r>
                          </m:den>
                        </m:f>
                      </m:e>
                    </m:nary>
                  </m:oMath>
                </a14:m>
                <a:endParaRPr lang="fr-FR" sz="2300" dirty="0"/>
              </a:p>
              <a:p>
                <a:pPr lvl="1">
                  <a:buSzPct val="100000"/>
                  <a:buFont typeface="Wingdings" panose="05000000000000000000" pitchFamily="2" charset="2"/>
                  <a:buChar char="Ø"/>
                </a:pPr>
                <a:r>
                  <a:rPr lang="fr-FR" sz="2300" dirty="0"/>
                  <a:t>Similarité floue : </a:t>
                </a:r>
                <a:r>
                  <a:rPr lang="fr-FR" sz="2300" dirty="0">
                    <a:latin typeface="Cambria Math" panose="02040503050406030204" pitchFamily="18" charset="0"/>
                    <a:ea typeface="Cambria Math" panose="02040503050406030204" pitchFamily="18" charset="0"/>
                    <a:cs typeface="Arial" panose="020B0604020202020204" pitchFamily="34" charset="0"/>
                  </a:rPr>
                  <a:t>S(</a:t>
                </a:r>
                <a:r>
                  <a:rPr lang="fr-FR" sz="2300" dirty="0" err="1">
                    <a:latin typeface="Cambria Math" panose="02040503050406030204" pitchFamily="18" charset="0"/>
                    <a:ea typeface="Cambria Math" panose="02040503050406030204" pitchFamily="18" charset="0"/>
                    <a:cs typeface="Arial" panose="020B0604020202020204" pitchFamily="34" charset="0"/>
                  </a:rPr>
                  <a:t>x,y</a:t>
                </a:r>
                <a:r>
                  <a:rPr lang="fr-FR" sz="2300" dirty="0">
                    <a:latin typeface="Cambria Math" panose="02040503050406030204" pitchFamily="18" charset="0"/>
                    <a:ea typeface="Cambria Math" panose="02040503050406030204" pitchFamily="18" charset="0"/>
                    <a:cs typeface="Arial" panose="020B0604020202020204" pitchFamily="34" charset="0"/>
                  </a:rPr>
                  <a:t>)</a:t>
                </a:r>
                <a:r>
                  <a:rPr lang="fr-FR" sz="2300" dirty="0">
                    <a:latin typeface="Cambria Math" panose="02040503050406030204" pitchFamily="18" charset="0"/>
                    <a:ea typeface="Cambria Math" panose="02040503050406030204" pitchFamily="18" charset="0"/>
                  </a:rPr>
                  <a:t> </a:t>
                </a:r>
                <a14:m>
                  <m:oMath xmlns:m="http://schemas.openxmlformats.org/officeDocument/2006/math">
                    <m:r>
                      <a:rPr lang="fr-FR" sz="2300" i="1">
                        <a:latin typeface="Cambria Math" panose="02040503050406030204" pitchFamily="18" charset="0"/>
                      </a:rPr>
                      <m:t>=</m:t>
                    </m:r>
                    <m:sSup>
                      <m:sSupPr>
                        <m:ctrlPr>
                          <a:rPr lang="fr-FR" sz="2300" i="1">
                            <a:latin typeface="Cambria Math" panose="02040503050406030204" pitchFamily="18" charset="0"/>
                          </a:rPr>
                        </m:ctrlPr>
                      </m:sSupPr>
                      <m:e>
                        <m:sSup>
                          <m:sSupPr>
                            <m:ctrlPr>
                              <a:rPr lang="fr-FR" sz="2300" i="1">
                                <a:latin typeface="Cambria Math" panose="02040503050406030204" pitchFamily="18" charset="0"/>
                              </a:rPr>
                            </m:ctrlPr>
                          </m:sSupPr>
                          <m:e>
                            <m:r>
                              <a:rPr lang="fr-FR" sz="2300" i="1">
                                <a:latin typeface="Cambria Math" panose="02040503050406030204" pitchFamily="18" charset="0"/>
                              </a:rPr>
                              <m:t>𝑒</m:t>
                            </m:r>
                          </m:e>
                          <m:sup>
                            <m:r>
                              <a:rPr lang="fr-FR" sz="2300" i="1">
                                <a:latin typeface="Cambria Math" panose="02040503050406030204" pitchFamily="18" charset="0"/>
                              </a:rPr>
                              <m:t>−</m:t>
                            </m:r>
                            <m:r>
                              <a:rPr lang="fr-FR" sz="2300" i="1">
                                <a:latin typeface="Cambria Math" panose="02040503050406030204" pitchFamily="18" charset="0"/>
                                <a:ea typeface="Cambria Math" panose="02040503050406030204" pitchFamily="18" charset="0"/>
                              </a:rPr>
                              <m:t>𝛽</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𝑥</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m:t>
                            </m:r>
                            <m:r>
                              <a:rPr lang="fr-FR" sz="2300" i="1">
                                <a:latin typeface="Cambria Math" panose="02040503050406030204" pitchFamily="18" charset="0"/>
                                <a:ea typeface="Cambria Math" panose="02040503050406030204" pitchFamily="18" charset="0"/>
                              </a:rPr>
                              <m:t>|</m:t>
                            </m:r>
                          </m:sup>
                        </m:sSup>
                      </m:e>
                      <m:sup/>
                    </m:sSup>
                  </m:oMath>
                </a14:m>
                <a:r>
                  <a:rPr lang="fr-FR" sz="2300" dirty="0"/>
                  <a:t> avec </a:t>
                </a:r>
                <a14:m>
                  <m:oMath xmlns:m="http://schemas.openxmlformats.org/officeDocument/2006/math">
                    <m:r>
                      <a:rPr lang="fr-FR" sz="2300" i="1">
                        <a:latin typeface="Cambria Math" panose="02040503050406030204" pitchFamily="18" charset="0"/>
                        <a:ea typeface="Cambria Math" panose="02040503050406030204" pitchFamily="18" charset="0"/>
                      </a:rPr>
                      <m:t>𝛽</m:t>
                    </m:r>
                  </m:oMath>
                </a14:m>
                <a:r>
                  <a:rPr lang="fr-FR" sz="2300" dirty="0"/>
                  <a:t> un nombre positif</a:t>
                </a:r>
              </a:p>
              <a:p>
                <a:pPr lvl="1">
                  <a:buSzPct val="100000"/>
                  <a:buFont typeface="Wingdings" panose="05000000000000000000" pitchFamily="2" charset="2"/>
                  <a:buChar char="Ø"/>
                </a:pPr>
                <a:r>
                  <a:rPr lang="fr-FR" sz="2300" i="1" dirty="0"/>
                  <a:t>Simple </a:t>
                </a:r>
                <a:r>
                  <a:rPr lang="fr-FR" sz="2300" i="1" dirty="0" err="1"/>
                  <a:t>matching</a:t>
                </a:r>
                <a:r>
                  <a:rPr lang="fr-FR" sz="2300" i="1" dirty="0"/>
                  <a:t> coefficient </a:t>
                </a:r>
                <a:r>
                  <a:rPr lang="fr-FR" sz="2300" dirty="0"/>
                  <a:t>: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f>
                      <m:fPr>
                        <m:ctrlPr>
                          <a:rPr lang="fr-FR" sz="2300" i="1">
                            <a:latin typeface="Cambria Math" panose="02040503050406030204" pitchFamily="18" charset="0"/>
                            <a:ea typeface="Cambria Math" panose="02040503050406030204" pitchFamily="18" charset="0"/>
                          </a:rPr>
                        </m:ctrlPr>
                      </m:fPr>
                      <m:num>
                        <m:r>
                          <a:rPr lang="fr-FR" sz="2300" i="1">
                            <a:latin typeface="Cambria Math" panose="02040503050406030204" pitchFamily="18" charset="0"/>
                            <a:ea typeface="Cambria Math" panose="02040503050406030204" pitchFamily="18" charset="0"/>
                          </a:rPr>
                          <m:t>1</m:t>
                        </m:r>
                      </m:num>
                      <m:den>
                        <m:r>
                          <a:rPr lang="fr-FR" sz="2300" i="1">
                            <a:latin typeface="Cambria Math" panose="02040503050406030204" pitchFamily="18" charset="0"/>
                            <a:ea typeface="Cambria Math" panose="02040503050406030204" pitchFamily="18" charset="0"/>
                          </a:rPr>
                          <m:t>𝑛</m:t>
                        </m:r>
                      </m:den>
                    </m:f>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𝑐𝑎𝑟𝑑</m:t>
                    </m:r>
                    <m:r>
                      <a:rPr lang="fr-FR" sz="2300" i="1">
                        <a:latin typeface="Cambria Math" panose="02040503050406030204" pitchFamily="18" charset="0"/>
                        <a:ea typeface="Cambria Math" panose="02040503050406030204" pitchFamily="18" charset="0"/>
                      </a:rPr>
                      <m:t>(</m:t>
                    </m:r>
                    <m:d>
                      <m:dPr>
                        <m:begChr m:val="{"/>
                        <m:endChr m:val="|"/>
                        <m:ctrlPr>
                          <a:rPr lang="fr-FR" sz="2300" i="1">
                            <a:latin typeface="Cambria Math" panose="02040503050406030204" pitchFamily="18" charset="0"/>
                            <a:ea typeface="Cambria Math" panose="02040503050406030204" pitchFamily="18" charset="0"/>
                          </a:rPr>
                        </m:ctrlPr>
                      </m:dPr>
                      <m:e>
                        <m:r>
                          <a:rPr lang="fr-FR" sz="2300" i="1">
                            <a:latin typeface="Cambria Math" panose="02040503050406030204" pitchFamily="18" charset="0"/>
                            <a:ea typeface="Cambria Math" panose="02040503050406030204" pitchFamily="18" charset="0"/>
                          </a:rPr>
                          <m:t>𝑖</m:t>
                        </m:r>
                        <m:r>
                          <a:rPr lang="fr-FR" sz="2300" i="1">
                            <a:latin typeface="Cambria Math" panose="02040503050406030204" pitchFamily="18" charset="0"/>
                            <a:ea typeface="Cambria Math" panose="02040503050406030204" pitchFamily="18" charset="0"/>
                          </a:rPr>
                          <m:t> </m:t>
                        </m:r>
                      </m:e>
                    </m:d>
                    <m:r>
                      <a:rPr lang="fr-FR" sz="2300" i="1">
                        <a:latin typeface="Cambria Math" panose="02040503050406030204" pitchFamily="18" charset="0"/>
                        <a:ea typeface="Cambria Math" panose="02040503050406030204" pitchFamily="18" charset="0"/>
                      </a:rPr>
                      <m:t> </m:t>
                    </m:r>
                    <m:r>
                      <a:rPr lang="fr-FR" sz="2300" i="1">
                        <a:latin typeface="Cambria Math" panose="02040503050406030204" pitchFamily="18" charset="0"/>
                        <a:ea typeface="Cambria Math" panose="02040503050406030204" pitchFamily="18" charset="0"/>
                      </a:rPr>
                      <m:t>𝑥𝑖</m:t>
                    </m:r>
                    <m:r>
                      <a:rPr lang="fr-FR" sz="2300" i="1">
                        <a:latin typeface="Cambria Math" panose="02040503050406030204" pitchFamily="18" charset="0"/>
                        <a:ea typeface="Cambria Math" panose="02040503050406030204" pitchFamily="18" charset="0"/>
                      </a:rPr>
                      <m:t>=</m:t>
                    </m:r>
                    <m:r>
                      <a:rPr lang="fr-FR" sz="2300" i="1">
                        <a:latin typeface="Cambria Math" panose="02040503050406030204" pitchFamily="18" charset="0"/>
                        <a:ea typeface="Cambria Math" panose="02040503050406030204" pitchFamily="18" charset="0"/>
                      </a:rPr>
                      <m:t>𝑦𝑖</m:t>
                    </m:r>
                    <m:r>
                      <a:rPr lang="fr-FR" sz="2300" i="1" baseline="-25000" smtClean="0">
                        <a:latin typeface="Cambria Math" panose="02040503050406030204" pitchFamily="18" charset="0"/>
                        <a:ea typeface="Cambria Math" panose="02040503050406030204" pitchFamily="18" charset="0"/>
                      </a:rPr>
                      <m:t> </m:t>
                    </m:r>
                    <m:r>
                      <a:rPr lang="fr-FR" sz="2300" i="1" smtClean="0">
                        <a:latin typeface="Cambria Math" panose="02040503050406030204" pitchFamily="18" charset="0"/>
                        <a:ea typeface="Cambria Math" panose="02040503050406030204" pitchFamily="18" charset="0"/>
                      </a:rPr>
                      <m:t>})</m:t>
                    </m:r>
                  </m:oMath>
                </a14:m>
                <a:endParaRPr lang="fr-FR" sz="2300" i="1" dirty="0"/>
              </a:p>
              <a:p>
                <a:pPr lvl="1">
                  <a:buSzPct val="100000"/>
                  <a:buFont typeface="Wingdings" panose="05000000000000000000" pitchFamily="2" charset="2"/>
                  <a:buChar char="Ø"/>
                </a:pPr>
                <a:r>
                  <a:rPr lang="fr-FR" sz="2300" dirty="0"/>
                  <a:t>Produit scalaire : </a:t>
                </a:r>
                <a:r>
                  <a:rPr lang="fr-FR" sz="2300" dirty="0">
                    <a:latin typeface="Cambria Math" panose="02040503050406030204" pitchFamily="18" charset="0"/>
                    <a:ea typeface="Cambria Math" panose="02040503050406030204" pitchFamily="18" charset="0"/>
                  </a:rPr>
                  <a:t>S(</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i="1">
                            <a:latin typeface="Cambria Math" panose="02040503050406030204" pitchFamily="18" charset="0"/>
                          </a:rPr>
                          <m:t>𝑥</m:t>
                        </m:r>
                        <m:r>
                          <a:rPr lang="fr-FR" sz="2300" i="1" baseline="-25000">
                            <a:latin typeface="Cambria Math" panose="02040503050406030204" pitchFamily="18" charset="0"/>
                          </a:rPr>
                          <m:t>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 </m:t>
                        </m:r>
                      </m:e>
                    </m:nary>
                  </m:oMath>
                </a14:m>
                <a:endParaRPr lang="fr-FR" sz="2300" dirty="0" smtClean="0">
                  <a:latin typeface="+mj-lt"/>
                </a:endParaRPr>
              </a:p>
              <a:p>
                <a:pPr marL="457200" lvl="1" indent="0">
                  <a:buNone/>
                </a:pPr>
                <a:endParaRPr lang="fr-FR" sz="18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b="-6483"/>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87</a:t>
            </a:fld>
            <a:endParaRPr lang="en-US" dirty="0"/>
          </a:p>
        </p:txBody>
      </p:sp>
      <p:sp>
        <p:nvSpPr>
          <p:cNvPr id="6" name="ZoneTexte 5"/>
          <p:cNvSpPr txBox="1"/>
          <p:nvPr/>
        </p:nvSpPr>
        <p:spPr>
          <a:xfrm>
            <a:off x="4328240" y="6049693"/>
            <a:ext cx="4969305" cy="369332"/>
          </a:xfrm>
          <a:prstGeom prst="rect">
            <a:avLst/>
          </a:prstGeom>
          <a:noFill/>
        </p:spPr>
        <p:txBody>
          <a:bodyPr wrap="square" rtlCol="0">
            <a:spAutoFit/>
          </a:bodyPr>
          <a:lstStyle/>
          <a:p>
            <a:r>
              <a:rPr lang="fr-FR" dirty="0" smtClean="0"/>
              <a:t>[</a:t>
            </a:r>
            <a:r>
              <a:rPr lang="fr-FR" dirty="0" err="1" smtClean="0"/>
              <a:t>Burkhard</a:t>
            </a:r>
            <a:r>
              <a:rPr lang="fr-FR" dirty="0" smtClean="0"/>
              <a:t>] [</a:t>
            </a:r>
            <a:r>
              <a:rPr lang="fr-FR" dirty="0" err="1" smtClean="0"/>
              <a:t>Finnie</a:t>
            </a:r>
            <a:r>
              <a:rPr lang="fr-FR" dirty="0" smtClean="0"/>
              <a:t>] [</a:t>
            </a:r>
            <a:r>
              <a:rPr lang="fr-FR" dirty="0" err="1" smtClean="0"/>
              <a:t>Garrell</a:t>
            </a:r>
            <a:r>
              <a:rPr lang="fr-FR" dirty="0" smtClean="0"/>
              <a:t>]</a:t>
            </a:r>
            <a:endParaRPr lang="fr-FR" dirty="0"/>
          </a:p>
        </p:txBody>
      </p:sp>
    </p:spTree>
    <p:extLst>
      <p:ext uri="{BB962C8B-B14F-4D97-AF65-F5344CB8AC3E}">
        <p14:creationId xmlns:p14="http://schemas.microsoft.com/office/powerpoint/2010/main" val="364655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Ajout de poids dans la mesure de similarité</a:t>
                </a:r>
                <a:endParaRPr lang="fr-FR" sz="2500" dirty="0" smtClean="0">
                  <a:latin typeface="+mj-lt"/>
                </a:endParaRPr>
              </a:p>
              <a:p>
                <a:pPr marL="457200" lvl="1" indent="0">
                  <a:buNone/>
                </a:pPr>
                <a:endParaRPr lang="fr-FR" sz="2500" dirty="0" smtClean="0">
                  <a:latin typeface="+mj-lt"/>
                </a:endParaRPr>
              </a:p>
              <a:p>
                <a:pPr lvl="1">
                  <a:buSzPct val="100000"/>
                  <a:buFont typeface="Wingdings" panose="05000000000000000000" pitchFamily="2" charset="2"/>
                  <a:buChar char="Ø"/>
                </a:pPr>
                <a:r>
                  <a:rPr lang="fr-FR" sz="2300" dirty="0" smtClean="0">
                    <a:latin typeface="Cambria Math" panose="02040503050406030204" pitchFamily="18" charset="0"/>
                    <a:ea typeface="Cambria Math" panose="02040503050406030204" pitchFamily="18" charset="0"/>
                  </a:rPr>
                  <a:t>Ajout de poids dans la fonction de similarité</a:t>
                </a:r>
              </a:p>
              <a:p>
                <a:pPr marL="457200" lvl="1" indent="0">
                  <a:buSzPct val="100000"/>
                  <a:buNone/>
                </a:pPr>
                <a:r>
                  <a:rPr lang="fr-FR" sz="2300" dirty="0" smtClean="0">
                    <a:ea typeface="Cambria Math" panose="02040503050406030204" pitchFamily="18" charset="0"/>
                  </a:rPr>
                  <a:t>Ex :</a:t>
                </a:r>
                <a:r>
                  <a:rPr lang="fr-FR" sz="2300" dirty="0" smtClean="0">
                    <a:latin typeface="Cambria Math" panose="02040503050406030204" pitchFamily="18" charset="0"/>
                    <a:ea typeface="Cambria Math" panose="02040503050406030204" pitchFamily="18" charset="0"/>
                  </a:rPr>
                  <a:t> S(</a:t>
                </a:r>
                <a:r>
                  <a:rPr lang="fr-FR" sz="2300" dirty="0" err="1" smtClean="0">
                    <a:latin typeface="Cambria Math" panose="02040503050406030204" pitchFamily="18" charset="0"/>
                    <a:ea typeface="Cambria Math" panose="02040503050406030204" pitchFamily="18" charset="0"/>
                  </a:rPr>
                  <a:t>x,y</a:t>
                </a:r>
                <a:r>
                  <a:rPr lang="fr-FR" sz="2300" dirty="0" smtClean="0">
                    <a:latin typeface="Cambria Math" panose="02040503050406030204" pitchFamily="18" charset="0"/>
                    <a:ea typeface="Cambria Math" panose="02040503050406030204" pitchFamily="18" charset="0"/>
                  </a:rPr>
                  <a:t>)</a:t>
                </a:r>
                <a:r>
                  <a:rPr lang="fr-FR" sz="2300" dirty="0" smtClean="0"/>
                  <a:t> = </a:t>
                </a:r>
                <a14:m>
                  <m:oMath xmlns:m="http://schemas.openxmlformats.org/officeDocument/2006/math">
                    <m:nary>
                      <m:naryPr>
                        <m:chr m:val="∑"/>
                        <m:limLoc m:val="subSup"/>
                        <m:ctrlPr>
                          <a:rPr lang="fr-FR" sz="2300" i="1" smtClean="0">
                            <a:latin typeface="Cambria Math" panose="02040503050406030204" pitchFamily="18" charset="0"/>
                          </a:rPr>
                        </m:ctrlPr>
                      </m:naryPr>
                      <m:sub>
                        <m:r>
                          <m:rPr>
                            <m:brk m:alnAt="25"/>
                          </m:rPr>
                          <a:rPr lang="fr-FR" sz="2300" b="0" i="1" smtClean="0">
                            <a:latin typeface="Cambria Math" panose="02040503050406030204" pitchFamily="18" charset="0"/>
                          </a:rPr>
                          <m:t>𝑖</m:t>
                        </m:r>
                        <m:r>
                          <a:rPr lang="fr-FR" sz="2300" b="0" i="1" smtClean="0">
                            <a:latin typeface="Cambria Math" panose="02040503050406030204" pitchFamily="18" charset="0"/>
                          </a:rPr>
                          <m:t>=1</m:t>
                        </m:r>
                      </m:sub>
                      <m:sup>
                        <m:r>
                          <a:rPr lang="fr-FR" sz="2300" b="0" i="1" smtClean="0">
                            <a:latin typeface="Cambria Math" panose="02040503050406030204" pitchFamily="18" charset="0"/>
                          </a:rPr>
                          <m:t>𝑛</m:t>
                        </m:r>
                      </m:sup>
                      <m:e>
                        <m:r>
                          <a:rPr lang="fr-FR" sz="2300" b="1"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b="0" i="1" smtClean="0">
                            <a:latin typeface="Cambria Math" panose="02040503050406030204" pitchFamily="18" charset="0"/>
                          </a:rPr>
                          <m:t>𝑆𝑖</m:t>
                        </m:r>
                        <m:r>
                          <a:rPr lang="fr-FR" sz="2300" b="0" i="1" smtClean="0">
                            <a:latin typeface="Cambria Math" panose="02040503050406030204" pitchFamily="18" charset="0"/>
                          </a:rPr>
                          <m:t>(</m:t>
                        </m:r>
                        <m:r>
                          <a:rPr lang="fr-FR" sz="2300" b="0" i="1" smtClean="0">
                            <a:latin typeface="Cambria Math" panose="02040503050406030204" pitchFamily="18" charset="0"/>
                          </a:rPr>
                          <m:t>𝑥𝑖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r>
                          <a:rPr lang="fr-FR" sz="2300" b="0" i="1" smtClean="0">
                            <a:latin typeface="Cambria Math" panose="02040503050406030204" pitchFamily="18" charset="0"/>
                          </a:rPr>
                          <m:t>)</m:t>
                        </m:r>
                      </m:e>
                    </m:nary>
                    <m:r>
                      <a:rPr lang="fr-FR" sz="2300" b="0" i="0" smtClean="0">
                        <a:latin typeface="Cambria Math" panose="02040503050406030204" pitchFamily="18" charset="0"/>
                      </a:rPr>
                      <m:t>, </m:t>
                    </m:r>
                    <m:r>
                      <m:rPr>
                        <m:sty m:val="p"/>
                      </m:rPr>
                      <a:rPr lang="fr-FR" sz="2300" b="0" i="0" smtClean="0">
                        <a:latin typeface="Cambria Math" panose="02040503050406030204" pitchFamily="18" charset="0"/>
                      </a:rPr>
                      <m:t>avec</m:t>
                    </m:r>
                    <m:r>
                      <a:rPr lang="fr-FR" sz="2300" b="0" i="0" smtClean="0">
                        <a:latin typeface="Cambria Math" panose="02040503050406030204" pitchFamily="18" charset="0"/>
                      </a:rPr>
                      <m:t> </m:t>
                    </m:r>
                    <m:r>
                      <a:rPr lang="fr-FR" sz="2300" b="0" i="1" smtClean="0">
                        <a:latin typeface="Cambria Math" panose="02040503050406030204" pitchFamily="18" charset="0"/>
                      </a:rPr>
                      <m:t>𝑆</m:t>
                    </m:r>
                    <m:r>
                      <a:rPr lang="fr-FR" sz="2300" b="0" i="1" baseline="-25000" smtClean="0">
                        <a:latin typeface="Cambria Math" panose="02040503050406030204" pitchFamily="18" charset="0"/>
                      </a:rPr>
                      <m:t>𝑖</m:t>
                    </m:r>
                    <m:d>
                      <m:dPr>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m:t>
                        </m:r>
                        <m:r>
                          <a:rPr lang="fr-FR" sz="2300" b="0" i="1" smtClean="0">
                            <a:latin typeface="Cambria Math" panose="02040503050406030204" pitchFamily="18" charset="0"/>
                          </a:rPr>
                          <m:t>𝑦𝑖</m:t>
                        </m:r>
                      </m:e>
                    </m:d>
                    <m:r>
                      <a:rPr lang="fr-FR" sz="2300" b="0" i="1" smtClean="0">
                        <a:latin typeface="Cambria Math" panose="02040503050406030204" pitchFamily="18" charset="0"/>
                      </a:rPr>
                      <m:t>=1−</m:t>
                    </m:r>
                    <m:d>
                      <m:dPr>
                        <m:begChr m:val="|"/>
                        <m:endChr m:val="|"/>
                        <m:ctrlPr>
                          <a:rPr lang="fr-FR" sz="2300" b="0" i="1" smtClean="0">
                            <a:latin typeface="Cambria Math" panose="02040503050406030204" pitchFamily="18" charset="0"/>
                          </a:rPr>
                        </m:ctrlPr>
                      </m:dPr>
                      <m:e>
                        <m:r>
                          <a:rPr lang="fr-FR" sz="2300" b="0" i="1" smtClean="0">
                            <a:latin typeface="Cambria Math" panose="02040503050406030204" pitchFamily="18" charset="0"/>
                          </a:rPr>
                          <m:t>𝑥</m:t>
                        </m:r>
                        <m:r>
                          <a:rPr lang="fr-FR" sz="2300" b="0" i="1" baseline="-25000" smtClean="0">
                            <a:latin typeface="Cambria Math" panose="02040503050406030204" pitchFamily="18" charset="0"/>
                          </a:rPr>
                          <m:t>𝑖</m:t>
                        </m:r>
                        <m:r>
                          <a:rPr lang="fr-FR" sz="2300" b="0" i="1" smtClean="0">
                            <a:latin typeface="Cambria Math" panose="02040503050406030204" pitchFamily="18" charset="0"/>
                          </a:rPr>
                          <m:t> −</m:t>
                        </m:r>
                        <m:r>
                          <a:rPr lang="fr-FR" sz="2300" b="0" i="1" smtClean="0">
                            <a:latin typeface="Cambria Math" panose="02040503050406030204" pitchFamily="18" charset="0"/>
                          </a:rPr>
                          <m:t>𝑦𝑖</m:t>
                        </m:r>
                      </m:e>
                    </m:d>
                    <m:r>
                      <a:rPr lang="fr-FR" sz="2300" b="0" i="0" smtClean="0">
                        <a:latin typeface="Cambria Math" panose="02040503050406030204" pitchFamily="18" charset="0"/>
                      </a:rPr>
                      <m:t> </m:t>
                    </m:r>
                    <m:r>
                      <m:rPr>
                        <m:sty m:val="p"/>
                      </m:rPr>
                      <a:rPr lang="fr-FR" sz="2300" b="0" i="0" smtClean="0">
                        <a:latin typeface="Cambria Math" panose="02040503050406030204" pitchFamily="18" charset="0"/>
                      </a:rPr>
                      <m:t>par</m:t>
                    </m:r>
                    <m:r>
                      <a:rPr lang="fr-FR" sz="2300" b="0" i="0" smtClean="0">
                        <a:latin typeface="Cambria Math" panose="02040503050406030204" pitchFamily="18" charset="0"/>
                      </a:rPr>
                      <m:t> </m:t>
                    </m:r>
                    <m:r>
                      <m:rPr>
                        <m:sty m:val="p"/>
                      </m:rPr>
                      <a:rPr lang="fr-FR" sz="2300" b="0" i="0" smtClean="0">
                        <a:latin typeface="Cambria Math" panose="02040503050406030204" pitchFamily="18" charset="0"/>
                      </a:rPr>
                      <m:t>exemple</m:t>
                    </m:r>
                  </m:oMath>
                </a14:m>
                <a:endParaRPr lang="fr-FR" sz="2300" dirty="0" smtClean="0"/>
              </a:p>
              <a:p>
                <a:pPr lvl="1">
                  <a:buSzPct val="100000"/>
                  <a:buFont typeface="Wingdings" panose="05000000000000000000" pitchFamily="2" charset="2"/>
                  <a:buChar char="Ø"/>
                </a:pPr>
                <a:endParaRPr lang="fr-FR" sz="2300" dirty="0"/>
              </a:p>
              <a:p>
                <a:pPr lvl="1">
                  <a:buSzPct val="100000"/>
                  <a:buFont typeface="Wingdings" panose="05000000000000000000" pitchFamily="2" charset="2"/>
                  <a:buChar char="Ø"/>
                </a:pPr>
                <a:r>
                  <a:rPr lang="fr-FR" sz="2300" dirty="0" smtClean="0"/>
                  <a:t>Ajout de poids dans la fonction de distance</a:t>
                </a:r>
              </a:p>
              <a:p>
                <a:pPr marL="457200" lvl="1" indent="0">
                  <a:buSzPct val="100000"/>
                  <a:buNone/>
                </a:pPr>
                <a:r>
                  <a:rPr lang="fr-FR" sz="2300" dirty="0" smtClean="0"/>
                  <a:t>Ex </a:t>
                </a:r>
                <a:r>
                  <a:rPr lang="fr-FR" sz="2300" dirty="0"/>
                  <a:t>: </a:t>
                </a:r>
                <a:r>
                  <a:rPr lang="fr-FR" sz="2300" dirty="0">
                    <a:latin typeface="Cambria Math" panose="02040503050406030204" pitchFamily="18" charset="0"/>
                    <a:ea typeface="Cambria Math" panose="02040503050406030204" pitchFamily="18" charset="0"/>
                  </a:rPr>
                  <a:t>d(</a:t>
                </a:r>
                <a:r>
                  <a:rPr lang="fr-FR" sz="2300" dirty="0" err="1">
                    <a:latin typeface="Cambria Math" panose="02040503050406030204" pitchFamily="18" charset="0"/>
                    <a:ea typeface="Cambria Math" panose="02040503050406030204" pitchFamily="18" charset="0"/>
                  </a:rPr>
                  <a:t>x,y</a:t>
                </a:r>
                <a:r>
                  <a:rPr lang="fr-FR" sz="2300" dirty="0">
                    <a:latin typeface="Cambria Math" panose="02040503050406030204" pitchFamily="18" charset="0"/>
                    <a:ea typeface="Cambria Math" panose="02040503050406030204" pitchFamily="18" charset="0"/>
                  </a:rPr>
                  <a:t>) = </a:t>
                </a:r>
                <a14:m>
                  <m:oMath xmlns:m="http://schemas.openxmlformats.org/officeDocument/2006/math">
                    <m:nary>
                      <m:naryPr>
                        <m:chr m:val="∑"/>
                        <m:ctrlPr>
                          <a:rPr lang="pt-BR" sz="2300" i="1">
                            <a:latin typeface="Cambria Math" panose="02040503050406030204" pitchFamily="18" charset="0"/>
                          </a:rPr>
                        </m:ctrlPr>
                      </m:naryPr>
                      <m:sub>
                        <m:r>
                          <m:rPr>
                            <m:brk m:alnAt="23"/>
                          </m:rPr>
                          <a:rPr lang="fr-FR" sz="2300" i="1">
                            <a:latin typeface="Cambria Math" panose="02040503050406030204" pitchFamily="18" charset="0"/>
                          </a:rPr>
                          <m:t>𝑖</m:t>
                        </m:r>
                        <m:r>
                          <a:rPr lang="pt-BR" sz="2300" i="1">
                            <a:latin typeface="Cambria Math" panose="02040503050406030204" pitchFamily="18" charset="0"/>
                          </a:rPr>
                          <m:t>=</m:t>
                        </m:r>
                        <m:r>
                          <a:rPr lang="fr-FR" sz="2300" i="1">
                            <a:latin typeface="Cambria Math" panose="02040503050406030204" pitchFamily="18" charset="0"/>
                          </a:rPr>
                          <m:t>1</m:t>
                        </m:r>
                      </m:sub>
                      <m:sup>
                        <m:r>
                          <a:rPr lang="pt-BR" sz="2300" i="1">
                            <a:latin typeface="Cambria Math" panose="02040503050406030204" pitchFamily="18" charset="0"/>
                          </a:rPr>
                          <m:t>𝑛</m:t>
                        </m:r>
                      </m:sup>
                      <m:e>
                        <m:r>
                          <a:rPr lang="fr-FR" sz="2300" b="0" i="1" smtClean="0">
                            <a:latin typeface="Cambria Math" panose="02040503050406030204" pitchFamily="18" charset="0"/>
                          </a:rPr>
                          <m:t> </m:t>
                        </m:r>
                        <m:r>
                          <a:rPr lang="fr-FR" sz="2300" b="1" i="1" smtClean="0">
                            <a:solidFill>
                              <a:srgbClr val="FF0000"/>
                            </a:solidFill>
                            <a:latin typeface="Cambria Math" panose="02040503050406030204" pitchFamily="18" charset="0"/>
                          </a:rPr>
                          <m:t>𝒘</m:t>
                        </m:r>
                        <m:r>
                          <a:rPr lang="fr-FR" sz="2300" b="1" i="1" baseline="-25000" smtClean="0">
                            <a:solidFill>
                              <a:srgbClr val="FF0000"/>
                            </a:solidFill>
                            <a:latin typeface="Cambria Math" panose="02040503050406030204" pitchFamily="18" charset="0"/>
                          </a:rPr>
                          <m:t>𝒊</m:t>
                        </m:r>
                        <m:r>
                          <a:rPr lang="fr-FR" sz="2300" b="0" i="1" smtClean="0">
                            <a:latin typeface="Cambria Math" panose="02040503050406030204" pitchFamily="18" charset="0"/>
                          </a:rPr>
                          <m:t>∗</m:t>
                        </m:r>
                        <m:r>
                          <a:rPr lang="fr-FR" sz="2300" i="1">
                            <a:latin typeface="Cambria Math" panose="02040503050406030204" pitchFamily="18" charset="0"/>
                          </a:rPr>
                          <m:t>(</m:t>
                        </m:r>
                        <m:r>
                          <a:rPr lang="fr-FR" sz="2300" i="1">
                            <a:latin typeface="Cambria Math" panose="02040503050406030204" pitchFamily="18" charset="0"/>
                          </a:rPr>
                          <m:t>𝑥𝑖</m:t>
                        </m:r>
                        <m:r>
                          <a:rPr lang="fr-FR" sz="2300" i="1">
                            <a:latin typeface="Cambria Math" panose="02040503050406030204" pitchFamily="18" charset="0"/>
                          </a:rPr>
                          <m:t>−</m:t>
                        </m:r>
                        <m:r>
                          <a:rPr lang="fr-FR" sz="2300" i="1">
                            <a:latin typeface="Cambria Math" panose="02040503050406030204" pitchFamily="18" charset="0"/>
                          </a:rPr>
                          <m:t>𝑦𝑖</m:t>
                        </m:r>
                        <m:r>
                          <a:rPr lang="fr-FR" sz="2300" i="1">
                            <a:latin typeface="Cambria Math" panose="02040503050406030204" pitchFamily="18" charset="0"/>
                          </a:rPr>
                          <m:t>)²</m:t>
                        </m:r>
                      </m:e>
                    </m:nary>
                  </m:oMath>
                </a14:m>
                <a:endParaRPr lang="fr-FR" sz="2300" dirty="0" smtClean="0"/>
              </a:p>
              <a:p>
                <a:pPr marL="457200" lvl="1" indent="0">
                  <a:buSzPct val="100000"/>
                  <a:buNone/>
                </a:pPr>
                <a:endParaRPr lang="fr-FR" sz="2300" dirty="0"/>
              </a:p>
              <a:p>
                <a:pPr marL="457200" lvl="1" indent="0">
                  <a:buSzPct val="100000"/>
                  <a:buNone/>
                </a:pPr>
                <a:r>
                  <a:rPr lang="fr-FR" sz="2300" dirty="0" smtClean="0">
                    <a:sym typeface="Wingdings" panose="05000000000000000000" pitchFamily="2" charset="2"/>
                  </a:rPr>
                  <a:t> </a:t>
                </a:r>
                <a:r>
                  <a:rPr lang="fr-FR" sz="2300" dirty="0" smtClean="0"/>
                  <a:t>Cela revient au même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432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232287183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Dans les articles de </a:t>
                </a:r>
                <a:r>
                  <a:rPr lang="fr-FR" sz="2600" dirty="0" err="1" smtClean="0"/>
                  <a:t>Perner</a:t>
                </a:r>
                <a:r>
                  <a:rPr lang="fr-FR" sz="2600" dirty="0" smtClean="0"/>
                  <a:t> (RàPC pour le traitement d’images) </a:t>
                </a:r>
                <a:r>
                  <a:rPr lang="fr-FR" sz="2800" dirty="0"/>
                  <a:t>[</a:t>
                </a:r>
                <a:r>
                  <a:rPr lang="fr-FR" sz="2800" dirty="0" err="1"/>
                  <a:t>Perner</a:t>
                </a:r>
                <a:r>
                  <a:rPr lang="fr-FR" sz="2800" dirty="0"/>
                  <a:t>] </a:t>
                </a:r>
              </a:p>
              <a:p>
                <a:pPr lvl="1"/>
                <a:endParaRPr lang="fr-FR" sz="1900" dirty="0"/>
              </a:p>
              <a:p>
                <a:pPr lvl="1"/>
                <a14:m>
                  <m:oMath xmlns:m="http://schemas.openxmlformats.org/officeDocument/2006/math">
                    <m:r>
                      <a:rPr lang="fr-FR" sz="1800" b="0" i="1" smtClean="0">
                        <a:latin typeface="Cambria Math" panose="02040503050406030204" pitchFamily="18" charset="0"/>
                      </a:rPr>
                      <m:t>𝑆</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 </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den>
                    </m:f>
                    <m:d>
                      <m:dPr>
                        <m:ctrlPr>
                          <a:rPr lang="fr-FR" sz="1800" b="0" i="1" smtClean="0">
                            <a:latin typeface="Cambria Math" panose="02040503050406030204" pitchFamily="18" charset="0"/>
                          </a:rPr>
                        </m:ctrlPr>
                      </m:dPr>
                      <m:e>
                        <m:r>
                          <a:rPr lang="fr-FR" sz="1800" b="0" i="1" smtClean="0">
                            <a:latin typeface="Cambria Math" panose="02040503050406030204" pitchFamily="18" charset="0"/>
                          </a:rPr>
                          <m:t>𝑆𝑁</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r>
                          <a:rPr lang="fr-FR" sz="1800" b="0" i="1" smtClean="0">
                            <a:latin typeface="Cambria Math" panose="02040503050406030204" pitchFamily="18" charset="0"/>
                          </a:rPr>
                          <m:t>𝑆𝐼</m:t>
                        </m:r>
                        <m:r>
                          <a:rPr lang="fr-FR" sz="1800" b="0" i="1" smtClean="0">
                            <a:latin typeface="Cambria Math" panose="02040503050406030204" pitchFamily="18" charset="0"/>
                          </a:rPr>
                          <m:t>(</m:t>
                        </m:r>
                        <m:r>
                          <a:rPr lang="fr-FR" sz="1800" b="0" i="1" smtClean="0">
                            <a:latin typeface="Cambria Math" panose="02040503050406030204" pitchFamily="18" charset="0"/>
                          </a:rPr>
                          <m:t>𝑥</m:t>
                        </m:r>
                        <m:r>
                          <a:rPr lang="fr-FR" sz="1800" b="0" i="1" smtClean="0">
                            <a:latin typeface="Cambria Math" panose="02040503050406030204" pitchFamily="18" charset="0"/>
                          </a:rPr>
                          <m:t>,</m:t>
                        </m:r>
                        <m:r>
                          <a:rPr lang="fr-FR" sz="1800" b="0" i="1" smtClean="0">
                            <a:latin typeface="Cambria Math" panose="02040503050406030204" pitchFamily="18" charset="0"/>
                          </a:rPr>
                          <m:t>𝑦</m:t>
                        </m:r>
                        <m:r>
                          <a:rPr lang="fr-FR" sz="1800" b="0" i="1" smtClean="0">
                            <a:latin typeface="Cambria Math" panose="02040503050406030204" pitchFamily="18" charset="0"/>
                          </a:rPr>
                          <m:t>)</m:t>
                        </m:r>
                      </m:e>
                    </m:d>
                    <m:r>
                      <a:rPr lang="fr-FR" sz="1800" b="0" i="1" smtClean="0">
                        <a:latin typeface="Cambria Math" panose="02040503050406030204" pitchFamily="18" charset="0"/>
                      </a:rPr>
                      <m:t>, </m:t>
                    </m:r>
                    <m:r>
                      <a:rPr lang="fr-FR" sz="1800" b="0" i="1" smtClean="0">
                        <a:latin typeface="Cambria Math" panose="02040503050406030204" pitchFamily="18" charset="0"/>
                      </a:rPr>
                      <m:t>𝑎𝑣𝑒𝑐</m:t>
                    </m:r>
                    <m:r>
                      <a:rPr lang="fr-FR" sz="1800" b="0" i="1" smtClean="0">
                        <a:latin typeface="Cambria Math" panose="02040503050406030204" pitchFamily="18" charset="0"/>
                      </a:rPr>
                      <m:t> </m:t>
                    </m:r>
                    <m:r>
                      <a:rPr lang="fr-FR" sz="1800" b="0" i="1" smtClean="0">
                        <a:latin typeface="Cambria Math" panose="02040503050406030204" pitchFamily="18" charset="0"/>
                      </a:rPr>
                      <m:t>𝑆𝑁</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𝑆𝐼</m:t>
                    </m:r>
                    <m:r>
                      <a:rPr lang="fr-FR" sz="1800" b="0" i="1" smtClean="0">
                        <a:latin typeface="Cambria Math" panose="02040503050406030204" pitchFamily="18" charset="0"/>
                      </a:rPr>
                      <m:t> </m:t>
                    </m:r>
                    <m:r>
                      <a:rPr lang="fr-FR" sz="1800" b="0" i="1" smtClean="0">
                        <a:latin typeface="Cambria Math" panose="02040503050406030204" pitchFamily="18" charset="0"/>
                      </a:rPr>
                      <m:t>𝑙𝑒𝑠</m:t>
                    </m:r>
                    <m:r>
                      <a:rPr lang="fr-FR" sz="1800" b="0" i="1" smtClean="0">
                        <a:latin typeface="Cambria Math" panose="02040503050406030204" pitchFamily="18" charset="0"/>
                      </a:rPr>
                      <m:t> </m:t>
                    </m:r>
                    <m:r>
                      <a:rPr lang="fr-FR" sz="1800" b="0" i="1" smtClean="0">
                        <a:latin typeface="Cambria Math" panose="02040503050406030204" pitchFamily="18" charset="0"/>
                      </a:rPr>
                      <m:t>𝑓𝑜𝑛𝑐𝑡𝑖𝑜𝑛𝑠</m:t>
                    </m:r>
                    <m:r>
                      <a:rPr lang="fr-FR" sz="1800" b="0" i="1" smtClean="0">
                        <a:latin typeface="Cambria Math" panose="02040503050406030204" pitchFamily="18" charset="0"/>
                      </a:rPr>
                      <m:t> </m:t>
                    </m:r>
                    <m:r>
                      <a:rPr lang="fr-FR" sz="1800" b="0" i="1" smtClean="0">
                        <a:latin typeface="Cambria Math" panose="02040503050406030204" pitchFamily="18" charset="0"/>
                      </a:rPr>
                      <m:t>𝑑𝑒</m:t>
                    </m:r>
                    <m:r>
                      <a:rPr lang="fr-FR" sz="1800" b="0" i="1" smtClean="0">
                        <a:latin typeface="Cambria Math" panose="02040503050406030204" pitchFamily="18" charset="0"/>
                      </a:rPr>
                      <m:t> </m:t>
                    </m:r>
                    <m:r>
                      <a:rPr lang="fr-FR" sz="1800" b="0" i="1" smtClean="0">
                        <a:latin typeface="Cambria Math" panose="02040503050406030204" pitchFamily="18" charset="0"/>
                      </a:rPr>
                      <m:t>𝑠𝑖𝑚𝑖𝑙𝑎𝑟𝑖𝑡</m:t>
                    </m:r>
                    <m:r>
                      <a:rPr lang="fr-FR" sz="1800" b="0" i="1" smtClean="0">
                        <a:latin typeface="Cambria Math" panose="02040503050406030204" pitchFamily="18" charset="0"/>
                      </a:rPr>
                      <m:t>é </m:t>
                    </m:r>
                    <m:r>
                      <a:rPr lang="fr-FR" sz="1800" b="0" i="1" smtClean="0">
                        <a:latin typeface="Cambria Math" panose="02040503050406030204" pitchFamily="18" charset="0"/>
                      </a:rPr>
                      <m:t>𝑁𝑜𝑛𝐼𝑚𝑎𝑔𝑒</m:t>
                    </m:r>
                    <m:r>
                      <a:rPr lang="fr-FR" sz="1800" b="0" i="1" smtClean="0">
                        <a:latin typeface="Cambria Math" panose="02040503050406030204" pitchFamily="18" charset="0"/>
                      </a:rPr>
                      <m:t> </m:t>
                    </m:r>
                    <m:r>
                      <a:rPr lang="fr-FR" sz="1800" b="0" i="1" smtClean="0">
                        <a:latin typeface="Cambria Math" panose="02040503050406030204" pitchFamily="18" charset="0"/>
                      </a:rPr>
                      <m:t>𝑒𝑡</m:t>
                    </m:r>
                    <m:r>
                      <a:rPr lang="fr-FR" sz="1800" b="0" i="1" smtClean="0">
                        <a:latin typeface="Cambria Math" panose="02040503050406030204" pitchFamily="18" charset="0"/>
                      </a:rPr>
                      <m:t> </m:t>
                    </m:r>
                    <m:r>
                      <a:rPr lang="fr-FR" sz="1800" b="0" i="1" smtClean="0">
                        <a:latin typeface="Cambria Math" panose="02040503050406030204" pitchFamily="18" charset="0"/>
                      </a:rPr>
                      <m:t>𝐼𝑚𝑎𝑔𝑒</m:t>
                    </m:r>
                  </m:oMath>
                </a14:m>
                <a:endParaRPr lang="fr-FR" sz="1800" b="0" dirty="0" smtClean="0"/>
              </a:p>
              <a:p>
                <a:pPr lvl="1"/>
                <a14:m>
                  <m:oMath xmlns:m="http://schemas.openxmlformats.org/officeDocument/2006/math">
                    <m:r>
                      <a:rPr lang="fr-FR" sz="1900" b="0" i="1" smtClean="0">
                        <a:latin typeface="Cambria Math" panose="02040503050406030204" pitchFamily="18" charset="0"/>
                      </a:rPr>
                      <m:t>𝑆𝑁</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 </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m:t>
                        </m:r>
                        <m:r>
                          <a:rPr lang="fr-FR" sz="1900" b="0" i="1" smtClean="0">
                            <a:latin typeface="Cambria Math" panose="02040503050406030204" pitchFamily="18" charset="0"/>
                          </a:rPr>
                          <m:t>𝐴𝑖</m:t>
                        </m:r>
                        <m:r>
                          <a:rPr lang="fr-FR" sz="1900" b="0" i="1" smtClean="0">
                            <a:latin typeface="Cambria Math" panose="02040503050406030204" pitchFamily="18" charset="0"/>
                          </a:rPr>
                          <m:t>|</m:t>
                        </m:r>
                      </m:num>
                      <m:den>
                        <m:r>
                          <a:rPr lang="fr-FR" sz="1900" b="0" i="1" smtClean="0">
                            <a:latin typeface="Cambria Math" panose="02040503050406030204" pitchFamily="18" charset="0"/>
                            <a:ea typeface="Cambria Math" panose="02040503050406030204" pitchFamily="18" charset="0"/>
                          </a:rPr>
                          <m:t>𝛼</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𝐴𝑖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𝛽</m:t>
                        </m:r>
                        <m:d>
                          <m:dPr>
                            <m:begChr m:val="|"/>
                            <m:endChr m:val="|"/>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𝐷𝑖</m:t>
                            </m:r>
                          </m:e>
                        </m:d>
                        <m:r>
                          <a:rPr lang="fr-FR" sz="1900" b="0" i="1" smtClean="0">
                            <a:latin typeface="Cambria Math" panose="02040503050406030204" pitchFamily="18" charset="0"/>
                            <a:ea typeface="Cambria Math" panose="02040503050406030204" pitchFamily="18" charset="0"/>
                          </a:rPr>
                          <m:t> + </m:t>
                        </m:r>
                        <m:r>
                          <a:rPr lang="fr-FR" sz="1900" b="0" i="1" smtClean="0">
                            <a:latin typeface="Cambria Math" panose="02040503050406030204" pitchFamily="18" charset="0"/>
                            <a:ea typeface="Cambria Math" panose="02040503050406030204" pitchFamily="18" charset="0"/>
                          </a:rPr>
                          <m:t>𝛾</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den>
                    </m:f>
                    <m:r>
                      <a:rPr lang="fr-FR" sz="1900" b="0" i="1" smtClean="0">
                        <a:latin typeface="Cambria Math" panose="02040503050406030204" pitchFamily="18" charset="0"/>
                      </a:rPr>
                      <m:t>, </m:t>
                    </m:r>
                    <m:r>
                      <a:rPr lang="fr-FR" sz="1900" b="0" i="1" smtClean="0">
                        <a:latin typeface="Cambria Math" panose="02040503050406030204" pitchFamily="18" charset="0"/>
                      </a:rPr>
                      <m:t>𝑎𝑣𝑒𝑐</m:t>
                    </m:r>
                    <m:r>
                      <a:rPr lang="fr-FR" sz="1900" b="0" i="1" smtClean="0">
                        <a:latin typeface="Cambria Math" panose="02040503050406030204" pitchFamily="18" charset="0"/>
                      </a:rPr>
                      <m:t> </m:t>
                    </m:r>
                    <m:r>
                      <a:rPr lang="fr-FR" sz="1900" b="0" i="1" smtClean="0">
                        <a:latin typeface="Cambria Math" panose="02040503050406030204" pitchFamily="18" charset="0"/>
                      </a:rPr>
                      <m:t>𝐴𝑖</m:t>
                    </m:r>
                    <m:r>
                      <a:rPr lang="fr-FR" sz="1900" b="0" i="1" smtClean="0">
                        <a:latin typeface="Cambria Math" panose="02040503050406030204" pitchFamily="18" charset="0"/>
                      </a:rPr>
                      <m:t>=</m:t>
                    </m:r>
                    <m:r>
                      <a:rPr lang="fr-FR" sz="1900" b="0" i="1" smtClean="0">
                        <a:latin typeface="Cambria Math" panose="02040503050406030204" pitchFamily="18" charset="0"/>
                      </a:rPr>
                      <m:t>𝑏𝑜𝑡h</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𝑦</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𝐷𝑖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𝑥</m:t>
                        </m:r>
                      </m:e>
                    </m:d>
                    <m:r>
                      <a:rPr lang="fr-FR" sz="1900" b="0" i="1" smtClean="0">
                        <a:latin typeface="Cambria Math" panose="02040503050406030204" pitchFamily="18" charset="0"/>
                        <a:ea typeface="Cambria Math" panose="02040503050406030204" pitchFamily="18" charset="0"/>
                      </a:rPr>
                      <m:t>, </m:t>
                    </m:r>
                    <m:r>
                      <a:rPr lang="fr-FR" sz="1900" b="0" i="1" smtClean="0">
                        <a:latin typeface="Cambria Math" panose="02040503050406030204" pitchFamily="18" charset="0"/>
                        <a:ea typeface="Cambria Math" panose="02040503050406030204" pitchFamily="18" charset="0"/>
                      </a:rPr>
                      <m:t>𝐸𝑖</m:t>
                    </m:r>
                    <m:r>
                      <a:rPr lang="fr-FR" sz="1900" b="0" i="1" smtClean="0">
                        <a:latin typeface="Cambria Math" panose="02040503050406030204" pitchFamily="18" charset="0"/>
                        <a:ea typeface="Cambria Math" panose="02040503050406030204" pitchFamily="18" charset="0"/>
                      </a:rPr>
                      <m:t>=</m:t>
                    </m:r>
                    <m:r>
                      <a:rPr lang="fr-FR" sz="1900" b="0" i="1" smtClean="0">
                        <a:latin typeface="Cambria Math" panose="02040503050406030204" pitchFamily="18" charset="0"/>
                        <a:ea typeface="Cambria Math" panose="02040503050406030204" pitchFamily="18" charset="0"/>
                      </a:rPr>
                      <m:t>𝑜𝑛𝑙𝑦</m:t>
                    </m:r>
                    <m:d>
                      <m:dPr>
                        <m:ctrlPr>
                          <a:rPr lang="fr-FR" sz="1900" b="0" i="1" smtClean="0">
                            <a:latin typeface="Cambria Math" panose="02040503050406030204" pitchFamily="18" charset="0"/>
                            <a:ea typeface="Cambria Math" panose="02040503050406030204" pitchFamily="18" charset="0"/>
                          </a:rPr>
                        </m:ctrlPr>
                      </m:dPr>
                      <m:e>
                        <m:r>
                          <a:rPr lang="fr-FR" sz="1900" b="0" i="1" smtClean="0">
                            <a:latin typeface="Cambria Math" panose="02040503050406030204" pitchFamily="18" charset="0"/>
                            <a:ea typeface="Cambria Math" panose="02040503050406030204" pitchFamily="18" charset="0"/>
                          </a:rPr>
                          <m:t>𝑦</m:t>
                        </m:r>
                      </m:e>
                    </m:d>
                  </m:oMath>
                </a14:m>
                <a:endParaRPr lang="fr-FR" sz="1900" dirty="0"/>
              </a:p>
              <a:p>
                <a:pPr lvl="2">
                  <a:buSzPct val="100000"/>
                  <a:buFont typeface="Wingdings" panose="05000000000000000000" pitchFamily="2" charset="2"/>
                  <a:buChar char="Ø"/>
                </a:pPr>
                <a:r>
                  <a:rPr lang="fr-FR" sz="1700" dirty="0" smtClean="0"/>
                  <a:t>Nécessite une conversion des caractéristiques en binaire </a:t>
                </a:r>
              </a:p>
              <a:p>
                <a:pPr lvl="2">
                  <a:buSzPct val="100000"/>
                  <a:buFont typeface="Wingdings" panose="05000000000000000000" pitchFamily="2" charset="2"/>
                  <a:buChar char="Ø"/>
                </a:pPr>
                <a:r>
                  <a:rPr lang="el-GR" sz="1700" dirty="0" smtClean="0"/>
                  <a:t>α</a:t>
                </a:r>
                <a:r>
                  <a:rPr lang="fr-FR" sz="1700" dirty="0" smtClean="0"/>
                  <a:t>,</a:t>
                </a:r>
                <a:r>
                  <a:rPr lang="el-GR" sz="1700" dirty="0" smtClean="0"/>
                  <a:t>β</a:t>
                </a:r>
                <a:r>
                  <a:rPr lang="fr-FR" sz="1700" dirty="0" smtClean="0"/>
                  <a:t> et </a:t>
                </a:r>
                <a:r>
                  <a:rPr lang="el-GR" sz="1700" dirty="0" smtClean="0"/>
                  <a:t>γ</a:t>
                </a:r>
                <a:r>
                  <a:rPr lang="fr-FR" sz="1700" dirty="0" smtClean="0"/>
                  <a:t> sont des poids, généralement </a:t>
                </a:r>
                <a:r>
                  <a:rPr lang="el-GR" sz="1700" i="1" dirty="0" smtClean="0">
                    <a:latin typeface="Cambria Math" panose="02040503050406030204" pitchFamily="18" charset="0"/>
                    <a:ea typeface="Cambria Math" panose="02040503050406030204" pitchFamily="18" charset="0"/>
                  </a:rPr>
                  <a:t>α</a:t>
                </a:r>
                <a:r>
                  <a:rPr lang="fr-FR" sz="1700" i="1" dirty="0" smtClean="0">
                    <a:latin typeface="Cambria Math" panose="02040503050406030204" pitchFamily="18" charset="0"/>
                    <a:ea typeface="Cambria Math" panose="02040503050406030204" pitchFamily="18" charset="0"/>
                  </a:rPr>
                  <a:t> = </a:t>
                </a:r>
                <a:r>
                  <a:rPr lang="el-GR" sz="1700" i="1" dirty="0" smtClean="0">
                    <a:latin typeface="Cambria Math" panose="02040503050406030204" pitchFamily="18" charset="0"/>
                    <a:ea typeface="Cambria Math" panose="02040503050406030204" pitchFamily="18" charset="0"/>
                  </a:rPr>
                  <a:t>β</a:t>
                </a:r>
                <a:r>
                  <a:rPr lang="fr-FR" sz="1700" i="1" dirty="0" smtClean="0">
                    <a:latin typeface="Cambria Math" panose="02040503050406030204" pitchFamily="18" charset="0"/>
                    <a:ea typeface="Cambria Math" panose="02040503050406030204" pitchFamily="18" charset="0"/>
                  </a:rPr>
                  <a:t> = 1 </a:t>
                </a:r>
                <a:r>
                  <a:rPr lang="fr-FR" sz="1700" dirty="0" smtClean="0"/>
                  <a:t>et </a:t>
                </a:r>
                <a:r>
                  <a:rPr lang="el-GR" sz="1700" i="1" dirty="0" smtClean="0">
                    <a:latin typeface="Cambria Math" panose="02040503050406030204" pitchFamily="18" charset="0"/>
                    <a:ea typeface="Cambria Math" panose="02040503050406030204" pitchFamily="18" charset="0"/>
                  </a:rPr>
                  <a:t>γ</a:t>
                </a:r>
                <a:r>
                  <a:rPr lang="fr-FR" sz="1700" i="1" dirty="0" smtClean="0">
                    <a:latin typeface="Cambria Math" panose="02040503050406030204" pitchFamily="18" charset="0"/>
                    <a:ea typeface="Cambria Math" panose="02040503050406030204" pitchFamily="18" charset="0"/>
                  </a:rPr>
                  <a:t> = 0,5</a:t>
                </a:r>
                <a:r>
                  <a:rPr lang="fr-FR" sz="1700" dirty="0" smtClean="0"/>
                  <a:t>, </a:t>
                </a:r>
                <a:r>
                  <a:rPr lang="fr-FR" sz="1700" b="1" dirty="0" smtClean="0"/>
                  <a:t>quand </a:t>
                </a:r>
                <a:r>
                  <a:rPr lang="fr-FR" sz="1700" b="1" i="1" dirty="0" smtClean="0">
                    <a:latin typeface="Cambria Math" panose="02040503050406030204" pitchFamily="18" charset="0"/>
                    <a:ea typeface="Cambria Math" panose="02040503050406030204" pitchFamily="18" charset="0"/>
                  </a:rPr>
                  <a:t>y</a:t>
                </a:r>
                <a:r>
                  <a:rPr lang="fr-FR" sz="1700" b="1" dirty="0" smtClean="0"/>
                  <a:t>  est le nouveau cas</a:t>
                </a:r>
              </a:p>
              <a:p>
                <a:pPr lvl="2">
                  <a:buSzPct val="100000"/>
                  <a:buFont typeface="Wingdings" panose="05000000000000000000" pitchFamily="2" charset="2"/>
                  <a:buChar char="Ø"/>
                </a:pPr>
                <a:endParaRPr lang="fr-FR" sz="1700" b="1" dirty="0"/>
              </a:p>
              <a:p>
                <a:pPr lvl="1">
                  <a:buFont typeface="Arial" panose="020B0604020202020204" pitchFamily="34" charset="0"/>
                  <a:buChar char="•"/>
                </a:pPr>
                <a14:m>
                  <m:oMath xmlns:m="http://schemas.openxmlformats.org/officeDocument/2006/math">
                    <m:r>
                      <a:rPr lang="fr-FR" sz="1900" b="0" i="1" smtClean="0">
                        <a:latin typeface="Cambria Math" panose="02040503050406030204" pitchFamily="18" charset="0"/>
                      </a:rPr>
                      <m:t>𝑆𝐼</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𝑥</m:t>
                        </m:r>
                        <m:r>
                          <a:rPr lang="fr-FR" sz="1900" b="0" i="1" smtClean="0">
                            <a:latin typeface="Cambria Math" panose="02040503050406030204" pitchFamily="18" charset="0"/>
                          </a:rPr>
                          <m:t>,</m:t>
                        </m:r>
                        <m:r>
                          <a:rPr lang="fr-FR" sz="1900" b="0" i="1" smtClean="0">
                            <a:latin typeface="Cambria Math" panose="02040503050406030204" pitchFamily="18" charset="0"/>
                          </a:rPr>
                          <m:t>𝑦</m:t>
                        </m:r>
                      </m:e>
                    </m:d>
                    <m:r>
                      <a:rPr lang="fr-FR" sz="1900" b="0" i="1" smtClean="0">
                        <a:latin typeface="Cambria Math" panose="02040503050406030204" pitchFamily="18" charset="0"/>
                      </a:rPr>
                      <m:t>=1−(</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1</m:t>
                        </m:r>
                      </m:num>
                      <m:den>
                        <m:r>
                          <a:rPr lang="fr-FR" sz="1900" b="0" i="1" smtClean="0">
                            <a:latin typeface="Cambria Math" panose="02040503050406030204" pitchFamily="18" charset="0"/>
                          </a:rPr>
                          <m:t>𝑛</m:t>
                        </m:r>
                      </m:den>
                    </m:f>
                    <m:nary>
                      <m:naryPr>
                        <m:chr m:val="∑"/>
                        <m:ctrlPr>
                          <a:rPr lang="fr-FR" sz="1900" b="0" i="1" smtClean="0">
                            <a:latin typeface="Cambria Math" panose="02040503050406030204" pitchFamily="18" charset="0"/>
                          </a:rPr>
                        </m:ctrlPr>
                      </m:naryPr>
                      <m:sub>
                        <m:r>
                          <m:rPr>
                            <m:brk m:alnAt="23"/>
                          </m:rPr>
                          <a:rPr lang="fr-FR" sz="1900" b="0" i="1" smtClean="0">
                            <a:latin typeface="Cambria Math" panose="02040503050406030204" pitchFamily="18" charset="0"/>
                          </a:rPr>
                          <m:t>𝑖</m:t>
                        </m:r>
                        <m:r>
                          <a:rPr lang="fr-FR" sz="1900" b="0" i="1" smtClean="0">
                            <a:latin typeface="Cambria Math" panose="02040503050406030204" pitchFamily="18" charset="0"/>
                          </a:rPr>
                          <m:t>=1</m:t>
                        </m:r>
                      </m:sub>
                      <m:sup>
                        <m:r>
                          <a:rPr lang="fr-FR" sz="1900" b="0" i="1" smtClean="0">
                            <a:latin typeface="Cambria Math" panose="02040503050406030204" pitchFamily="18" charset="0"/>
                          </a:rPr>
                          <m:t>𝑛</m:t>
                        </m:r>
                      </m:sup>
                      <m:e>
                        <m:r>
                          <a:rPr lang="fr-FR" sz="1900" b="0" i="1" smtClean="0">
                            <a:latin typeface="Cambria Math" panose="02040503050406030204" pitchFamily="18" charset="0"/>
                          </a:rPr>
                          <m:t>𝑤</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 ∗ </m:t>
                        </m:r>
                        <m:d>
                          <m:dPr>
                            <m:begChr m:val="|"/>
                            <m:endChr m:val="|"/>
                            <m:ctrlPr>
                              <a:rPr lang="fr-FR" sz="1900" b="0" i="1" smtClean="0">
                                <a:latin typeface="Cambria Math" panose="02040503050406030204" pitchFamily="18" charset="0"/>
                              </a:rPr>
                            </m:ctrlPr>
                          </m:dPr>
                          <m:e>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r>
                              <a:rPr lang="fr-FR" sz="1900" b="0" i="1" smtClean="0">
                                <a:latin typeface="Cambria Math" panose="02040503050406030204" pitchFamily="18" charset="0"/>
                              </a:rPr>
                              <m:t>−</m:t>
                            </m:r>
                            <m:f>
                              <m:fPr>
                                <m:ctrlPr>
                                  <a:rPr lang="fr-FR" sz="1900" b="0" i="1" smtClean="0">
                                    <a:latin typeface="Cambria Math" panose="02040503050406030204" pitchFamily="18" charset="0"/>
                                  </a:rPr>
                                </m:ctrlPr>
                              </m:fPr>
                              <m:num>
                                <m:r>
                                  <a:rPr lang="fr-FR" sz="1900" b="0" i="1" smtClean="0">
                                    <a:latin typeface="Cambria Math" panose="02040503050406030204" pitchFamily="18" charset="0"/>
                                  </a:rPr>
                                  <m:t>𝑦</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num>
                              <m:den>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b="0" i="1" smtClean="0">
                                    <a:latin typeface="Cambria Math" panose="02040503050406030204" pitchFamily="18" charset="0"/>
                                  </a:rPr>
                                  <m:t>−</m:t>
                                </m:r>
                                <m:r>
                                  <a:rPr lang="fr-FR" sz="1900" b="0" i="1" smtClean="0">
                                    <a:latin typeface="Cambria Math" panose="02040503050406030204" pitchFamily="18" charset="0"/>
                                  </a:rPr>
                                  <m:t>𝑚𝑖𝑛𝑖</m:t>
                                </m:r>
                              </m:den>
                            </m:f>
                          </m:e>
                        </m:d>
                        <m:r>
                          <a:rPr lang="fr-FR" sz="1900" b="0" i="1" smtClean="0">
                            <a:latin typeface="Cambria Math" panose="02040503050406030204" pitchFamily="18" charset="0"/>
                          </a:rPr>
                          <m:t> </m:t>
                        </m:r>
                      </m:e>
                    </m:nary>
                    <m:r>
                      <a:rPr lang="fr-FR" sz="1900" b="0" i="1" smtClean="0">
                        <a:latin typeface="Cambria Math" panose="02040503050406030204" pitchFamily="18" charset="0"/>
                      </a:rPr>
                      <m:t>)</m:t>
                    </m:r>
                  </m:oMath>
                </a14:m>
                <a:endParaRPr lang="fr-FR" sz="1900" i="1" dirty="0" smtClean="0"/>
              </a:p>
              <a:p>
                <a:pPr marL="457200" lvl="1" indent="0">
                  <a:buNone/>
                </a:pPr>
                <a:r>
                  <a:rPr lang="fr-FR" sz="1900" dirty="0" smtClean="0"/>
                  <a:t>           		</a:t>
                </a:r>
                <a14:m>
                  <m:oMath xmlns:m="http://schemas.openxmlformats.org/officeDocument/2006/math">
                    <m:r>
                      <a:rPr lang="fr-FR" sz="1900" i="1">
                        <a:latin typeface="Cambria Math" panose="02040503050406030204" pitchFamily="18" charset="0"/>
                      </a:rPr>
                      <m:t>𝑎𝑣𝑒𝑐</m:t>
                    </m:r>
                    <m:r>
                      <a:rPr lang="fr-FR" sz="1900" i="1">
                        <a:latin typeface="Cambria Math" panose="02040503050406030204" pitchFamily="18" charset="0"/>
                      </a:rPr>
                      <m:t> </m:t>
                    </m:r>
                    <m:r>
                      <a:rPr lang="fr-FR" sz="1900" b="0" i="1" smtClean="0">
                        <a:latin typeface="Cambria Math" panose="02040503050406030204" pitchFamily="18" charset="0"/>
                      </a:rPr>
                      <m:t>𝑚𝑖𝑛</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𝑒𝑡</m:t>
                    </m:r>
                    <m:r>
                      <a:rPr lang="fr-FR" sz="1900" i="1">
                        <a:latin typeface="Cambria Math" panose="02040503050406030204" pitchFamily="18" charset="0"/>
                      </a:rPr>
                      <m:t> </m:t>
                    </m:r>
                    <m:r>
                      <a:rPr lang="fr-FR" sz="1900" b="0" i="1" smtClean="0">
                        <a:latin typeface="Cambria Math" panose="02040503050406030204" pitchFamily="18" charset="0"/>
                      </a:rPr>
                      <m:t>𝑚𝑎𝑥</m:t>
                    </m:r>
                    <m:r>
                      <a:rPr lang="fr-FR" sz="1900" b="0" i="1" baseline="-25000" smtClean="0">
                        <a:latin typeface="Cambria Math" panose="02040503050406030204" pitchFamily="18" charset="0"/>
                      </a:rPr>
                      <m:t>𝑖</m:t>
                    </m:r>
                    <m:r>
                      <a:rPr lang="fr-FR" sz="1900" i="1">
                        <a:latin typeface="Cambria Math" panose="02040503050406030204" pitchFamily="18" charset="0"/>
                      </a:rPr>
                      <m:t> </m:t>
                    </m:r>
                    <m:r>
                      <a:rPr lang="fr-FR" sz="1900" i="1">
                        <a:latin typeface="Cambria Math" panose="02040503050406030204" pitchFamily="18" charset="0"/>
                      </a:rPr>
                      <m:t>𝑙𝑒𝑠</m:t>
                    </m:r>
                    <m:r>
                      <a:rPr lang="fr-FR" sz="1900" i="1">
                        <a:latin typeface="Cambria Math" panose="02040503050406030204" pitchFamily="18" charset="0"/>
                      </a:rPr>
                      <m:t> </m:t>
                    </m:r>
                    <m:r>
                      <a:rPr lang="fr-FR" sz="1900" i="1">
                        <a:latin typeface="Cambria Math" panose="02040503050406030204" pitchFamily="18" charset="0"/>
                      </a:rPr>
                      <m:t>𝑣𝑎𝑙𝑒𝑢𝑟𝑠</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min</m:t>
                        </m:r>
                      </m:fName>
                      <m:e>
                        <m:r>
                          <a:rPr lang="fr-FR" sz="1900" i="1">
                            <a:latin typeface="Cambria Math" panose="02040503050406030204" pitchFamily="18" charset="0"/>
                          </a:rPr>
                          <m:t>𝑒𝑡</m:t>
                        </m:r>
                        <m:func>
                          <m:funcPr>
                            <m:ctrlPr>
                              <a:rPr lang="fr-FR" sz="1900" i="1">
                                <a:latin typeface="Cambria Math" panose="02040503050406030204" pitchFamily="18" charset="0"/>
                              </a:rPr>
                            </m:ctrlPr>
                          </m:funcPr>
                          <m:fName>
                            <m:r>
                              <m:rPr>
                                <m:sty m:val="p"/>
                              </m:rPr>
                              <a:rPr lang="fr-FR" sz="1900">
                                <a:latin typeface="Cambria Math" panose="02040503050406030204" pitchFamily="18" charset="0"/>
                              </a:rPr>
                              <m:t>max</m:t>
                            </m:r>
                          </m:fName>
                          <m:e>
                            <m:r>
                              <a:rPr lang="fr-FR" sz="1900" i="1">
                                <a:latin typeface="Cambria Math" panose="02040503050406030204" pitchFamily="18" charset="0"/>
                              </a:rPr>
                              <m:t>𝑑𝑒</m:t>
                            </m:r>
                            <m:r>
                              <a:rPr lang="fr-FR" sz="1900" i="1">
                                <a:latin typeface="Cambria Math" panose="02040503050406030204" pitchFamily="18" charset="0"/>
                              </a:rPr>
                              <m:t> </m:t>
                            </m:r>
                            <m:r>
                              <a:rPr lang="fr-FR" sz="1900" i="1">
                                <a:latin typeface="Cambria Math" panose="02040503050406030204" pitchFamily="18" charset="0"/>
                              </a:rPr>
                              <m:t>𝑙𝑎</m:t>
                            </m:r>
                            <m:r>
                              <a:rPr lang="fr-FR" sz="1900" i="1">
                                <a:latin typeface="Cambria Math" panose="02040503050406030204" pitchFamily="18" charset="0"/>
                              </a:rPr>
                              <m:t> </m:t>
                            </m:r>
                            <m:r>
                              <a:rPr lang="fr-FR" sz="1900" i="1">
                                <a:latin typeface="Cambria Math" panose="02040503050406030204" pitchFamily="18" charset="0"/>
                              </a:rPr>
                              <m:t>𝑐𝑎𝑟𝑎𝑐𝑡</m:t>
                            </m:r>
                            <m:r>
                              <a:rPr lang="fr-FR" sz="1900" i="1">
                                <a:latin typeface="Cambria Math" panose="02040503050406030204" pitchFamily="18" charset="0"/>
                              </a:rPr>
                              <m:t>é</m:t>
                            </m:r>
                            <m:r>
                              <a:rPr lang="fr-FR" sz="1900" i="1">
                                <a:latin typeface="Cambria Math" panose="02040503050406030204" pitchFamily="18" charset="0"/>
                              </a:rPr>
                              <m:t>𝑟𝑖𝑠𝑡𝑖𝑞𝑢𝑒</m:t>
                            </m:r>
                            <m:r>
                              <a:rPr lang="fr-FR" sz="1900" i="1">
                                <a:latin typeface="Cambria Math" panose="02040503050406030204" pitchFamily="18" charset="0"/>
                              </a:rPr>
                              <m:t> </m:t>
                            </m:r>
                            <m:r>
                              <a:rPr lang="fr-FR" sz="1900" i="1">
                                <a:latin typeface="Cambria Math" panose="02040503050406030204" pitchFamily="18" charset="0"/>
                              </a:rPr>
                              <m:t>𝑖</m:t>
                            </m:r>
                          </m:e>
                        </m:func>
                      </m:e>
                    </m:func>
                    <m:r>
                      <a:rPr lang="fr-FR" sz="1900" i="1" smtClean="0">
                        <a:latin typeface="Cambria Math" panose="02040503050406030204" pitchFamily="18" charset="0"/>
                      </a:rPr>
                      <m:t> </m:t>
                    </m:r>
                  </m:oMath>
                </a14:m>
                <a:r>
                  <a:rPr lang="fr-FR" sz="1900" i="1" dirty="0" smtClean="0"/>
                  <a:t>(dans la base)</a:t>
                </a: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728" t="-3842"/>
                </a:stretch>
              </a:blipFill>
            </p:spPr>
            <p:txBody>
              <a:bodyPr/>
              <a:lstStyle/>
              <a:p>
                <a:r>
                  <a:rPr lang="fr-FR">
                    <a:noFill/>
                  </a:rPr>
                  <a:t> </a:t>
                </a:r>
              </a:p>
            </p:txBody>
          </p:sp>
        </mc:Fallback>
      </mc:AlternateContent>
      <p:sp>
        <p:nvSpPr>
          <p:cNvPr id="5" name="Espace réservé du numéro de diapositive 4"/>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3624657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similarité: </a:t>
            </a:r>
          </a:p>
          <a:p>
            <a:pPr lvl="1"/>
            <a:endParaRPr lang="fr-FR" sz="1900" dirty="0" smtClean="0"/>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3818915389"/>
              </p:ext>
            </p:extLst>
          </p:nvPr>
        </p:nvGraphicFramePr>
        <p:xfrm>
          <a:off x="2427285" y="27047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660526858"/>
              </p:ext>
            </p:extLst>
          </p:nvPr>
        </p:nvGraphicFramePr>
        <p:xfrm>
          <a:off x="2427285" y="41678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
        <p:nvSpPr>
          <p:cNvPr id="12" name="Accolade fermante 11"/>
          <p:cNvSpPr/>
          <p:nvPr/>
        </p:nvSpPr>
        <p:spPr>
          <a:xfrm>
            <a:off x="9584530" y="30964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9867899" y="3432767"/>
            <a:ext cx="1290635" cy="369332"/>
          </a:xfrm>
          <a:prstGeom prst="rect">
            <a:avLst/>
          </a:prstGeom>
          <a:noFill/>
        </p:spPr>
        <p:txBody>
          <a:bodyPr wrap="square" rtlCol="0">
            <a:spAutoFit/>
          </a:bodyPr>
          <a:lstStyle/>
          <a:p>
            <a:r>
              <a:rPr lang="fr-FR" dirty="0" err="1" smtClean="0"/>
              <a:t>NonImage</a:t>
            </a:r>
            <a:endParaRPr lang="fr-FR" dirty="0"/>
          </a:p>
        </p:txBody>
      </p:sp>
      <p:sp>
        <p:nvSpPr>
          <p:cNvPr id="15" name="ZoneTexte 14"/>
          <p:cNvSpPr txBox="1"/>
          <p:nvPr/>
        </p:nvSpPr>
        <p:spPr>
          <a:xfrm>
            <a:off x="9867898" y="4559465"/>
            <a:ext cx="1290635" cy="369332"/>
          </a:xfrm>
          <a:prstGeom prst="rect">
            <a:avLst/>
          </a:prstGeom>
          <a:noFill/>
        </p:spPr>
        <p:txBody>
          <a:bodyPr wrap="square" rtlCol="0">
            <a:spAutoFit/>
          </a:bodyPr>
          <a:lstStyle/>
          <a:p>
            <a:r>
              <a:rPr lang="fr-FR" dirty="0" smtClean="0"/>
              <a:t>Image</a:t>
            </a:r>
            <a:endParaRPr lang="fr-FR" dirty="0"/>
          </a:p>
        </p:txBody>
      </p:sp>
      <p:sp>
        <p:nvSpPr>
          <p:cNvPr id="16" name="Accolade fermante 15"/>
          <p:cNvSpPr/>
          <p:nvPr/>
        </p:nvSpPr>
        <p:spPr>
          <a:xfrm>
            <a:off x="9584530" y="42231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 name="ZoneTexte 4"/>
          <p:cNvSpPr txBox="1"/>
          <p:nvPr/>
        </p:nvSpPr>
        <p:spPr>
          <a:xfrm>
            <a:off x="5248275" y="2293518"/>
            <a:ext cx="2181225" cy="369332"/>
          </a:xfrm>
          <a:prstGeom prst="rect">
            <a:avLst/>
          </a:prstGeom>
          <a:noFill/>
        </p:spPr>
        <p:txBody>
          <a:bodyPr wrap="square" rtlCol="0">
            <a:spAutoFit/>
          </a:bodyPr>
          <a:lstStyle/>
          <a:p>
            <a:r>
              <a:rPr lang="fr-FR" dirty="0" smtClean="0"/>
              <a:t>Base de cas :</a:t>
            </a:r>
            <a:endParaRPr lang="fr-FR" dirty="0"/>
          </a:p>
        </p:txBody>
      </p:sp>
    </p:spTree>
    <p:extLst>
      <p:ext uri="{BB962C8B-B14F-4D97-AF65-F5344CB8AC3E}">
        <p14:creationId xmlns:p14="http://schemas.microsoft.com/office/powerpoint/2010/main" val="3411792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a:t>
            </a:r>
            <a:r>
              <a:rPr lang="fr-FR" sz="1900" dirty="0" smtClean="0"/>
              <a:t>similarité pour la partie </a:t>
            </a:r>
            <a:r>
              <a:rPr lang="fr-FR" sz="1900" dirty="0" err="1" smtClean="0"/>
              <a:t>NonImage</a:t>
            </a:r>
            <a:r>
              <a:rPr lang="fr-FR" sz="1900" dirty="0" smtClean="0"/>
              <a:t>: </a:t>
            </a:r>
            <a:endParaRPr lang="fr-FR" sz="1900" dirty="0" smtClean="0"/>
          </a:p>
          <a:p>
            <a:pPr lvl="1"/>
            <a:endParaRPr lang="fr-FR" sz="1900" dirty="0" smtClean="0"/>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1269992060"/>
              </p:ext>
            </p:extLst>
          </p:nvPr>
        </p:nvGraphicFramePr>
        <p:xfrm>
          <a:off x="2427285" y="27047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solidFill>
                      <a:schemeClr val="bg1">
                        <a:lumMod val="65000"/>
                      </a:schemeClr>
                    </a:solidFill>
                  </a:tcPr>
                </a:tc>
                <a:tc>
                  <a:txBody>
                    <a:bodyPr/>
                    <a:lstStyle/>
                    <a:p>
                      <a:pPr algn="ctr"/>
                      <a:r>
                        <a:rPr lang="fr-FR" dirty="0" smtClean="0"/>
                        <a:t>5</a:t>
                      </a:r>
                      <a:endParaRPr lang="fr-FR" dirty="0"/>
                    </a:p>
                  </a:txBody>
                  <a:tcPr>
                    <a:solidFill>
                      <a:schemeClr val="accent1">
                        <a:lumMod val="75000"/>
                      </a:schemeClr>
                    </a:solidFill>
                  </a:tcPr>
                </a:tc>
                <a:tc>
                  <a:txBody>
                    <a:bodyPr/>
                    <a:lstStyle/>
                    <a:p>
                      <a:pPr algn="ctr"/>
                      <a:r>
                        <a:rPr lang="fr-FR" dirty="0" smtClean="0"/>
                        <a:t>6</a:t>
                      </a:r>
                      <a:endParaRPr lang="fr-FR" dirty="0"/>
                    </a:p>
                  </a:txBody>
                  <a:tcPr>
                    <a:solidFill>
                      <a:schemeClr val="accent1">
                        <a:lumMod val="75000"/>
                      </a:schemeClr>
                    </a:solidFill>
                  </a:tcPr>
                </a:tc>
                <a:tc>
                  <a:txBody>
                    <a:bodyPr/>
                    <a:lstStyle/>
                    <a:p>
                      <a:pPr algn="ctr"/>
                      <a:r>
                        <a:rPr lang="fr-FR" dirty="0" smtClean="0"/>
                        <a:t>5</a:t>
                      </a:r>
                      <a:endParaRPr lang="fr-FR" dirty="0"/>
                    </a:p>
                  </a:txBody>
                  <a:tcPr>
                    <a:solidFill>
                      <a:schemeClr val="accent4">
                        <a:lumMod val="60000"/>
                        <a:lumOff val="40000"/>
                      </a:schemeClr>
                    </a:solidFill>
                  </a:tcPr>
                </a:tc>
              </a:tr>
              <a:tr h="274902">
                <a:tc>
                  <a:txBody>
                    <a:bodyPr/>
                    <a:lstStyle/>
                    <a:p>
                      <a:pPr algn="ctr"/>
                      <a:r>
                        <a:rPr lang="fr-FR" dirty="0" smtClean="0"/>
                        <a:t>B</a:t>
                      </a:r>
                      <a:endParaRPr lang="fr-FR" dirty="0"/>
                    </a:p>
                  </a:txBody>
                  <a:tcPr>
                    <a:solidFill>
                      <a:schemeClr val="bg1">
                        <a:lumMod val="65000"/>
                      </a:schemeClr>
                    </a:solidFill>
                  </a:tcPr>
                </a:tc>
                <a:tc>
                  <a:txBody>
                    <a:bodyPr/>
                    <a:lstStyle/>
                    <a:p>
                      <a:pPr algn="ctr"/>
                      <a:r>
                        <a:rPr lang="fr-FR" dirty="0" smtClean="0"/>
                        <a:t>25</a:t>
                      </a:r>
                      <a:endParaRPr lang="fr-FR" dirty="0"/>
                    </a:p>
                  </a:txBody>
                  <a:tcPr>
                    <a:solidFill>
                      <a:schemeClr val="accent1">
                        <a:lumMod val="75000"/>
                      </a:schemeClr>
                    </a:solidFill>
                  </a:tcPr>
                </a:tc>
                <a:tc>
                  <a:txBody>
                    <a:bodyPr/>
                    <a:lstStyle/>
                    <a:p>
                      <a:pPr algn="ctr"/>
                      <a:r>
                        <a:rPr lang="fr-FR" dirty="0" smtClean="0"/>
                        <a:t>40</a:t>
                      </a:r>
                      <a:endParaRPr lang="fr-FR" dirty="0"/>
                    </a:p>
                  </a:txBody>
                  <a:tcPr>
                    <a:solidFill>
                      <a:schemeClr val="accent1">
                        <a:lumMod val="75000"/>
                      </a:schemeClr>
                    </a:solidFill>
                  </a:tcPr>
                </a:tc>
                <a:tc>
                  <a:txBody>
                    <a:bodyPr/>
                    <a:lstStyle/>
                    <a:p>
                      <a:pPr algn="ctr"/>
                      <a:r>
                        <a:rPr lang="fr-FR" dirty="0" smtClean="0"/>
                        <a:t>24</a:t>
                      </a:r>
                      <a:endParaRPr lang="fr-FR" dirty="0"/>
                    </a:p>
                  </a:txBody>
                  <a:tcPr>
                    <a:solidFill>
                      <a:schemeClr val="accent4">
                        <a:lumMod val="60000"/>
                        <a:lumOff val="40000"/>
                      </a:schemeClr>
                    </a:solidFill>
                  </a:tcPr>
                </a:tc>
              </a:tr>
              <a:tr h="274902">
                <a:tc>
                  <a:txBody>
                    <a:bodyPr/>
                    <a:lstStyle/>
                    <a:p>
                      <a:pPr algn="ctr"/>
                      <a:r>
                        <a:rPr lang="fr-FR" dirty="0" smtClean="0"/>
                        <a:t>C</a:t>
                      </a:r>
                      <a:endParaRPr lang="fr-FR" dirty="0"/>
                    </a:p>
                  </a:txBody>
                  <a:tcPr>
                    <a:solidFill>
                      <a:schemeClr val="bg1">
                        <a:lumMod val="65000"/>
                      </a:schemeClr>
                    </a:solidFill>
                  </a:tcPr>
                </a:tc>
                <a:tc>
                  <a:txBody>
                    <a:bodyPr/>
                    <a:lstStyle/>
                    <a:p>
                      <a:pPr algn="ctr"/>
                      <a:r>
                        <a:rPr lang="fr-FR" dirty="0" smtClean="0"/>
                        <a:t>120</a:t>
                      </a:r>
                      <a:endParaRPr lang="fr-FR" dirty="0"/>
                    </a:p>
                  </a:txBody>
                  <a:tcPr>
                    <a:solidFill>
                      <a:schemeClr val="accent1">
                        <a:lumMod val="75000"/>
                      </a:schemeClr>
                    </a:solidFill>
                  </a:tcPr>
                </a:tc>
                <a:tc>
                  <a:txBody>
                    <a:bodyPr/>
                    <a:lstStyle/>
                    <a:p>
                      <a:pPr algn="ctr"/>
                      <a:r>
                        <a:rPr lang="fr-FR" dirty="0" smtClean="0"/>
                        <a:t>125</a:t>
                      </a:r>
                      <a:endParaRPr lang="fr-FR" dirty="0"/>
                    </a:p>
                  </a:txBody>
                  <a:tcPr>
                    <a:solidFill>
                      <a:schemeClr val="accent1">
                        <a:lumMod val="75000"/>
                      </a:schemeClr>
                    </a:solidFill>
                  </a:tcPr>
                </a:tc>
                <a:tc>
                  <a:txBody>
                    <a:bodyPr/>
                    <a:lstStyle/>
                    <a:p>
                      <a:pPr algn="ctr"/>
                      <a:r>
                        <a:rPr lang="fr-FR" dirty="0" smtClean="0"/>
                        <a:t>122</a:t>
                      </a:r>
                      <a:endParaRPr lang="fr-FR" dirty="0"/>
                    </a:p>
                  </a:txBody>
                  <a:tcPr>
                    <a:solidFill>
                      <a:schemeClr val="accent4">
                        <a:lumMod val="60000"/>
                        <a:lumOff val="4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1660526858"/>
              </p:ext>
            </p:extLst>
          </p:nvPr>
        </p:nvGraphicFramePr>
        <p:xfrm>
          <a:off x="2427285" y="41678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
        <p:nvSpPr>
          <p:cNvPr id="12" name="Accolade fermante 11"/>
          <p:cNvSpPr/>
          <p:nvPr/>
        </p:nvSpPr>
        <p:spPr>
          <a:xfrm>
            <a:off x="9584530" y="30964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9867899" y="3432767"/>
            <a:ext cx="1290635" cy="369332"/>
          </a:xfrm>
          <a:prstGeom prst="rect">
            <a:avLst/>
          </a:prstGeom>
          <a:noFill/>
        </p:spPr>
        <p:txBody>
          <a:bodyPr wrap="square" rtlCol="0">
            <a:spAutoFit/>
          </a:bodyPr>
          <a:lstStyle/>
          <a:p>
            <a:r>
              <a:rPr lang="fr-FR" b="1" dirty="0" err="1" smtClean="0"/>
              <a:t>NonImage</a:t>
            </a:r>
            <a:endParaRPr lang="fr-FR" b="1" dirty="0"/>
          </a:p>
        </p:txBody>
      </p:sp>
      <p:sp>
        <p:nvSpPr>
          <p:cNvPr id="15" name="ZoneTexte 14"/>
          <p:cNvSpPr txBox="1"/>
          <p:nvPr/>
        </p:nvSpPr>
        <p:spPr>
          <a:xfrm>
            <a:off x="9867898" y="4559465"/>
            <a:ext cx="1290635" cy="369332"/>
          </a:xfrm>
          <a:prstGeom prst="rect">
            <a:avLst/>
          </a:prstGeom>
          <a:noFill/>
        </p:spPr>
        <p:txBody>
          <a:bodyPr wrap="square" rtlCol="0">
            <a:spAutoFit/>
          </a:bodyPr>
          <a:lstStyle/>
          <a:p>
            <a:r>
              <a:rPr lang="fr-FR" dirty="0" smtClean="0"/>
              <a:t>Image</a:t>
            </a:r>
            <a:endParaRPr lang="fr-FR" dirty="0"/>
          </a:p>
        </p:txBody>
      </p:sp>
      <p:sp>
        <p:nvSpPr>
          <p:cNvPr id="16" name="Accolade fermante 15"/>
          <p:cNvSpPr/>
          <p:nvPr/>
        </p:nvSpPr>
        <p:spPr>
          <a:xfrm>
            <a:off x="9584530" y="42231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 name="ZoneTexte 4"/>
          <p:cNvSpPr txBox="1"/>
          <p:nvPr/>
        </p:nvSpPr>
        <p:spPr>
          <a:xfrm>
            <a:off x="5248275" y="2293518"/>
            <a:ext cx="2181225" cy="369332"/>
          </a:xfrm>
          <a:prstGeom prst="rect">
            <a:avLst/>
          </a:prstGeom>
          <a:noFill/>
        </p:spPr>
        <p:txBody>
          <a:bodyPr wrap="square" rtlCol="0">
            <a:spAutoFit/>
          </a:bodyPr>
          <a:lstStyle/>
          <a:p>
            <a:r>
              <a:rPr lang="fr-FR" dirty="0" smtClean="0"/>
              <a:t>Base de cas :</a:t>
            </a:r>
            <a:endParaRPr lang="fr-FR" dirty="0"/>
          </a:p>
        </p:txBody>
      </p:sp>
    </p:spTree>
    <p:extLst>
      <p:ext uri="{BB962C8B-B14F-4D97-AF65-F5344CB8AC3E}">
        <p14:creationId xmlns:p14="http://schemas.microsoft.com/office/powerpoint/2010/main" val="18955645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a:t>
                </a:r>
                <a:r>
                  <a:rPr lang="fr-FR" sz="1900" dirty="0" smtClean="0"/>
                  <a:t>similarité pour la partie </a:t>
                </a:r>
                <a:r>
                  <a:rPr lang="fr-FR" sz="1900" dirty="0" err="1" smtClean="0"/>
                  <a:t>NonImage</a:t>
                </a:r>
                <a:r>
                  <a:rPr lang="fr-FR" sz="1900" dirty="0" smtClean="0"/>
                  <a:t>: </a:t>
                </a:r>
                <a:endParaRPr lang="fr-FR" sz="1900" dirty="0" smtClean="0"/>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marL="457200" lvl="1" indent="0">
                  <a:buNone/>
                </a:pPr>
                <a:r>
                  <a:rPr lang="fr-FR" sz="1900" dirty="0" smtClean="0"/>
                  <a:t>(x1,y)							(x2,y)</a:t>
                </a:r>
              </a:p>
              <a:p>
                <a:pPr lvl="1"/>
                <a:endParaRPr lang="fr-FR" sz="1900" dirty="0"/>
              </a:p>
              <a:p>
                <a:pPr lvl="1"/>
                <a:endParaRPr lang="fr-FR" sz="1900" dirty="0" smtClean="0"/>
              </a:p>
              <a:p>
                <a:pPr lvl="1"/>
                <a:endParaRPr lang="fr-FR" sz="1900" dirty="0"/>
              </a:p>
              <a:p>
                <a:pPr lvl="1"/>
                <a:r>
                  <a:rPr lang="fr-FR" sz="1900" dirty="0" smtClean="0"/>
                  <a:t>SN(x1,y) = </a:t>
                </a:r>
                <a14:m>
                  <m:oMath xmlns:m="http://schemas.openxmlformats.org/officeDocument/2006/math">
                    <m:f>
                      <m:fPr>
                        <m:ctrlPr>
                          <a:rPr lang="fr-FR" sz="1900" i="1" smtClean="0">
                            <a:latin typeface="Cambria Math" panose="02040503050406030204" pitchFamily="18" charset="0"/>
                          </a:rPr>
                        </m:ctrlPr>
                      </m:fPr>
                      <m:num>
                        <m:r>
                          <a:rPr lang="fr-FR" sz="1900" b="0" i="1" smtClean="0">
                            <a:latin typeface="Cambria Math" panose="02040503050406030204" pitchFamily="18" charset="0"/>
                          </a:rPr>
                          <m:t>8</m:t>
                        </m:r>
                      </m:num>
                      <m:den>
                        <m:d>
                          <m:dPr>
                            <m:ctrlPr>
                              <a:rPr lang="fr-FR" sz="1900" b="0" i="1" smtClean="0">
                                <a:latin typeface="Cambria Math" panose="02040503050406030204" pitchFamily="18" charset="0"/>
                              </a:rPr>
                            </m:ctrlPr>
                          </m:dPr>
                          <m:e>
                            <m:r>
                              <a:rPr lang="fr-FR" sz="1900" b="0" i="1" smtClean="0">
                                <a:latin typeface="Cambria Math" panose="02040503050406030204" pitchFamily="18" charset="0"/>
                              </a:rPr>
                              <m:t>1∗8</m:t>
                            </m:r>
                          </m:e>
                        </m:d>
                        <m:r>
                          <a:rPr lang="fr-FR" sz="1900" b="0" i="1" smtClean="0">
                            <a:latin typeface="Cambria Math" panose="02040503050406030204" pitchFamily="18" charset="0"/>
                          </a:rPr>
                          <m:t>+</m:t>
                        </m:r>
                        <m:d>
                          <m:dPr>
                            <m:ctrlPr>
                              <a:rPr lang="fr-FR" sz="1900" b="0" i="1" smtClean="0">
                                <a:latin typeface="Cambria Math" panose="02040503050406030204" pitchFamily="18" charset="0"/>
                              </a:rPr>
                            </m:ctrlPr>
                          </m:dPr>
                          <m:e>
                            <m:r>
                              <a:rPr lang="fr-FR" sz="1900" b="0" i="1" smtClean="0">
                                <a:latin typeface="Cambria Math" panose="02040503050406030204" pitchFamily="18" charset="0"/>
                              </a:rPr>
                              <m:t>1∗1</m:t>
                            </m:r>
                          </m:e>
                        </m:d>
                        <m:r>
                          <a:rPr lang="fr-FR" sz="1900" b="0" i="1" smtClean="0">
                            <a:latin typeface="Cambria Math" panose="02040503050406030204" pitchFamily="18" charset="0"/>
                          </a:rPr>
                          <m:t>+(0,5∗1)</m:t>
                        </m:r>
                      </m:den>
                    </m:f>
                    <m:r>
                      <a:rPr lang="fr-FR" sz="1900" b="0" i="1" smtClean="0">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smtClean="0"/>
                  <a:t> 0,84   SN(x2,y) =  </a:t>
                </a:r>
                <a14:m>
                  <m:oMath xmlns:m="http://schemas.openxmlformats.org/officeDocument/2006/math">
                    <m:f>
                      <m:fPr>
                        <m:ctrlPr>
                          <a:rPr lang="fr-FR" sz="1900" i="1">
                            <a:latin typeface="Cambria Math" panose="02040503050406030204" pitchFamily="18" charset="0"/>
                          </a:rPr>
                        </m:ctrlPr>
                      </m:fPr>
                      <m:num>
                        <m:r>
                          <a:rPr lang="fr-FR" sz="1900" b="0" i="1" smtClean="0">
                            <a:latin typeface="Cambria Math" panose="02040503050406030204" pitchFamily="18" charset="0"/>
                          </a:rPr>
                          <m:t>6</m:t>
                        </m:r>
                      </m:num>
                      <m:den>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6</m:t>
                            </m:r>
                          </m:e>
                        </m:d>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i="1">
                                <a:latin typeface="Cambria Math" panose="02040503050406030204" pitchFamily="18" charset="0"/>
                              </a:rPr>
                              <m:t>1∗</m:t>
                            </m:r>
                            <m:r>
                              <a:rPr lang="fr-FR" sz="1900" b="0" i="1" smtClean="0">
                                <a:latin typeface="Cambria Math" panose="02040503050406030204" pitchFamily="18" charset="0"/>
                              </a:rPr>
                              <m:t>4</m:t>
                            </m:r>
                          </m:e>
                        </m:d>
                        <m:r>
                          <a:rPr lang="fr-FR" sz="1900" i="1">
                            <a:latin typeface="Cambria Math" panose="02040503050406030204" pitchFamily="18" charset="0"/>
                          </a:rPr>
                          <m:t>+(0,5∗</m:t>
                        </m:r>
                        <m:r>
                          <a:rPr lang="fr-FR" sz="1900" b="0" i="1" smtClean="0">
                            <a:latin typeface="Cambria Math" panose="02040503050406030204" pitchFamily="18" charset="0"/>
                          </a:rPr>
                          <m:t>3</m:t>
                        </m:r>
                        <m:r>
                          <a:rPr lang="fr-FR" sz="1900" i="1">
                            <a:latin typeface="Cambria Math" panose="02040503050406030204" pitchFamily="18" charset="0"/>
                          </a:rPr>
                          <m:t>)</m:t>
                        </m:r>
                      </m:den>
                    </m:f>
                    <m:r>
                      <a:rPr lang="fr-FR" sz="1900" i="1">
                        <a:latin typeface="Cambria Math" panose="02040503050406030204" pitchFamily="18" charset="0"/>
                      </a:rPr>
                      <m:t> </m:t>
                    </m:r>
                    <m:r>
                      <a:rPr lang="fr-FR" sz="1900">
                        <a:latin typeface="Cambria Math" panose="02040503050406030204" pitchFamily="18" charset="0"/>
                        <a:ea typeface="Cambria Math" panose="02040503050406030204" pitchFamily="18" charset="0"/>
                      </a:rPr>
                      <m:t>≈</m:t>
                    </m:r>
                  </m:oMath>
                </a14:m>
                <a:r>
                  <a:rPr lang="fr-FR" sz="1900" dirty="0"/>
                  <a:t> </a:t>
                </a:r>
                <a:r>
                  <a:rPr lang="fr-FR" sz="1900" dirty="0" smtClean="0"/>
                  <a:t>0,52</a:t>
                </a:r>
                <a:endParaRPr lang="fr-FR" sz="1900" b="1"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526142"/>
              </a:xfrm>
              <a:blipFill rotWithShape="0">
                <a:blip r:embed="rId3"/>
                <a:stretch>
                  <a:fillRect l="-1729" t="-3974"/>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986116529"/>
              </p:ext>
            </p:extLst>
          </p:nvPr>
        </p:nvGraphicFramePr>
        <p:xfrm>
          <a:off x="1484310" y="20570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3755242272"/>
              </p:ext>
            </p:extLst>
          </p:nvPr>
        </p:nvGraphicFramePr>
        <p:xfrm>
          <a:off x="9086849" y="2057079"/>
          <a:ext cx="2847976" cy="1854200"/>
        </p:xfrm>
        <a:graphic>
          <a:graphicData uri="http://schemas.openxmlformats.org/drawingml/2006/table">
            <a:tbl>
              <a:tblPr firstRow="1" bandRow="1">
                <a:tableStyleId>{5940675A-B579-460E-94D1-54222C63F5DA}</a:tableStyleId>
              </a:tblPr>
              <a:tblGrid>
                <a:gridCol w="1423988"/>
                <a:gridCol w="1423988"/>
              </a:tblGrid>
              <a:tr h="370840">
                <a:tc>
                  <a:txBody>
                    <a:bodyPr/>
                    <a:lstStyle/>
                    <a:p>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01111000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01111101</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both</a:t>
                      </a:r>
                      <a:r>
                        <a:rPr lang="fr-FR" sz="1500" dirty="0" smtClean="0">
                          <a:latin typeface="Cambria Math" panose="02040503050406030204" pitchFamily="18" charset="0"/>
                          <a:ea typeface="Cambria Math" panose="02040503050406030204" pitchFamily="18" charset="0"/>
                        </a:rPr>
                        <a:t>(120,125)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4</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(120)</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0</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r h="370840">
                <a:tc>
                  <a:txBody>
                    <a:bodyPr/>
                    <a:lstStyle/>
                    <a:p>
                      <a:r>
                        <a:rPr lang="fr-FR" sz="1500" dirty="0" err="1" smtClean="0">
                          <a:latin typeface="Cambria Math" panose="02040503050406030204" pitchFamily="18" charset="0"/>
                          <a:ea typeface="Cambria Math" panose="02040503050406030204" pitchFamily="18" charset="0"/>
                        </a:rPr>
                        <a:t>only</a:t>
                      </a:r>
                      <a:r>
                        <a:rPr lang="fr-FR" sz="1500" dirty="0" smtClean="0">
                          <a:latin typeface="Cambria Math" panose="02040503050406030204" pitchFamily="18" charset="0"/>
                          <a:ea typeface="Cambria Math" panose="02040503050406030204" pitchFamily="18" charset="0"/>
                        </a:rPr>
                        <a:t>(125)</a:t>
                      </a:r>
                      <a:endParaRPr lang="fr-FR" sz="1500" dirty="0">
                        <a:latin typeface="Cambria Math" panose="02040503050406030204" pitchFamily="18" charset="0"/>
                        <a:ea typeface="Cambria Math" panose="02040503050406030204" pitchFamily="18" charset="0"/>
                      </a:endParaRPr>
                    </a:p>
                  </a:txBody>
                  <a:tcPr>
                    <a:solidFill>
                      <a:schemeClr val="accent3">
                        <a:lumMod val="40000"/>
                        <a:lumOff val="60000"/>
                      </a:schemeClr>
                    </a:solidFill>
                  </a:tcPr>
                </a:tc>
                <a:tc>
                  <a:txBody>
                    <a:bodyPr/>
                    <a:lstStyle/>
                    <a:p>
                      <a:r>
                        <a:rPr lang="fr-FR" sz="1500" dirty="0" smtClean="0">
                          <a:latin typeface="Cambria Math" panose="02040503050406030204" pitchFamily="18" charset="0"/>
                          <a:ea typeface="Cambria Math" panose="02040503050406030204" pitchFamily="18" charset="0"/>
                        </a:rPr>
                        <a:t>2</a:t>
                      </a:r>
                      <a:endParaRPr lang="fr-FR" sz="1500" dirty="0">
                        <a:latin typeface="Cambria Math" panose="02040503050406030204" pitchFamily="18" charset="0"/>
                        <a:ea typeface="Cambria Math" panose="02040503050406030204" pitchFamily="18" charset="0"/>
                      </a:endParaRPr>
                    </a:p>
                  </a:txBody>
                  <a:tcPr>
                    <a:solidFill>
                      <a:schemeClr val="accent6">
                        <a:lumMod val="40000"/>
                        <a:lumOff val="60000"/>
                      </a:schemeClr>
                    </a:solidFill>
                  </a:tcPr>
                </a:tc>
              </a:tr>
            </a:tbl>
          </a:graphicData>
        </a:graphic>
      </p:graphicFrame>
      <p:sp>
        <p:nvSpPr>
          <p:cNvPr id="8" name="ZoneTexte 7"/>
          <p:cNvSpPr txBox="1"/>
          <p:nvPr/>
        </p:nvSpPr>
        <p:spPr>
          <a:xfrm>
            <a:off x="9220199" y="1733914"/>
            <a:ext cx="2581275" cy="323165"/>
          </a:xfrm>
          <a:prstGeom prst="rect">
            <a:avLst/>
          </a:prstGeom>
          <a:noFill/>
        </p:spPr>
        <p:txBody>
          <a:bodyPr wrap="square" rtlCol="0">
            <a:spAutoFit/>
          </a:bodyPr>
          <a:lstStyle/>
          <a:p>
            <a:r>
              <a:rPr lang="fr-FR" sz="1500" dirty="0" smtClean="0"/>
              <a:t>Exemple de conversion binaire</a:t>
            </a:r>
            <a:endParaRPr lang="fr-FR" sz="1500" dirty="0"/>
          </a:p>
        </p:txBody>
      </p:sp>
      <p:graphicFrame>
        <p:nvGraphicFramePr>
          <p:cNvPr id="5" name="Tableau 4"/>
          <p:cNvGraphicFramePr>
            <a:graphicFrameLocks noGrp="1"/>
          </p:cNvGraphicFramePr>
          <p:nvPr>
            <p:extLst>
              <p:ext uri="{D42A27DB-BD31-4B8C-83A1-F6EECF244321}">
                <p14:modId xmlns:p14="http://schemas.microsoft.com/office/powerpoint/2010/main" val="3522492039"/>
              </p:ext>
            </p:extLst>
          </p:nvPr>
        </p:nvGraphicFramePr>
        <p:xfrm>
          <a:off x="2619256" y="3677707"/>
          <a:ext cx="2285546" cy="2225040"/>
        </p:xfrm>
        <a:graphic>
          <a:graphicData uri="http://schemas.openxmlformats.org/drawingml/2006/table">
            <a:tbl>
              <a:tblPr firstRow="1" bandRow="1">
                <a:tableStyleId>{5940675A-B579-460E-94D1-54222C63F5DA}</a:tableStyleId>
              </a:tblPr>
              <a:tblGrid>
                <a:gridCol w="1142773"/>
                <a:gridCol w="1142773"/>
              </a:tblGrid>
              <a:tr h="370840">
                <a:tc>
                  <a:txBody>
                    <a:bodyPr/>
                    <a:lstStyle/>
                    <a:p>
                      <a:pPr algn="l"/>
                      <a:r>
                        <a:rPr lang="fr-FR" dirty="0" smtClean="0"/>
                        <a:t>A x1</a:t>
                      </a:r>
                      <a:endParaRPr lang="fr-FR" dirty="0"/>
                    </a:p>
                  </a:txBody>
                  <a:tcPr>
                    <a:solidFill>
                      <a:schemeClr val="accent1">
                        <a:lumMod val="20000"/>
                        <a:lumOff val="80000"/>
                      </a:schemeClr>
                    </a:solidFill>
                  </a:tcPr>
                </a:tc>
                <a:tc>
                  <a:txBody>
                    <a:bodyPr/>
                    <a:lstStyle/>
                    <a:p>
                      <a:pPr algn="ctr"/>
                      <a:r>
                        <a:rPr lang="fr-FR" dirty="0" smtClean="0"/>
                        <a:t>00000101</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x1</a:t>
                      </a:r>
                      <a:endParaRPr lang="fr-FR" dirty="0"/>
                    </a:p>
                  </a:txBody>
                  <a:tcPr>
                    <a:solidFill>
                      <a:schemeClr val="accent1">
                        <a:lumMod val="20000"/>
                        <a:lumOff val="80000"/>
                      </a:schemeClr>
                    </a:solidFill>
                  </a:tcPr>
                </a:tc>
                <a:tc>
                  <a:txBody>
                    <a:bodyPr/>
                    <a:lstStyle/>
                    <a:p>
                      <a:pPr algn="ctr"/>
                      <a:r>
                        <a:rPr lang="fr-FR" dirty="0" smtClean="0"/>
                        <a:t>00011001</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x1</a:t>
                      </a:r>
                      <a:endParaRPr lang="fr-FR" dirty="0"/>
                    </a:p>
                  </a:txBody>
                  <a:tcPr>
                    <a:solidFill>
                      <a:schemeClr val="accent1">
                        <a:lumMod val="20000"/>
                        <a:lumOff val="80000"/>
                      </a:schemeClr>
                    </a:solidFill>
                  </a:tcPr>
                </a:tc>
                <a:tc>
                  <a:txBody>
                    <a:bodyPr/>
                    <a:lstStyle/>
                    <a:p>
                      <a:pPr algn="ctr"/>
                      <a:r>
                        <a:rPr lang="fr-FR" dirty="0" smtClean="0"/>
                        <a:t>01111000</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4159479799"/>
              </p:ext>
            </p:extLst>
          </p:nvPr>
        </p:nvGraphicFramePr>
        <p:xfrm>
          <a:off x="6311894" y="3677707"/>
          <a:ext cx="2246316" cy="2225040"/>
        </p:xfrm>
        <a:graphic>
          <a:graphicData uri="http://schemas.openxmlformats.org/drawingml/2006/table">
            <a:tbl>
              <a:tblPr firstRow="1" bandRow="1">
                <a:tableStyleId>{5940675A-B579-460E-94D1-54222C63F5DA}</a:tableStyleId>
              </a:tblPr>
              <a:tblGrid>
                <a:gridCol w="1123158"/>
                <a:gridCol w="1123158"/>
              </a:tblGrid>
              <a:tr h="370840">
                <a:tc>
                  <a:txBody>
                    <a:bodyPr/>
                    <a:lstStyle/>
                    <a:p>
                      <a:pPr algn="l"/>
                      <a:r>
                        <a:rPr lang="fr-FR" dirty="0" smtClean="0"/>
                        <a:t>A x2</a:t>
                      </a:r>
                      <a:endParaRPr lang="fr-FR" dirty="0"/>
                    </a:p>
                  </a:txBody>
                  <a:tcPr>
                    <a:solidFill>
                      <a:schemeClr val="accent1">
                        <a:lumMod val="20000"/>
                        <a:lumOff val="80000"/>
                      </a:schemeClr>
                    </a:solidFill>
                  </a:tcPr>
                </a:tc>
                <a:tc>
                  <a:txBody>
                    <a:bodyPr/>
                    <a:lstStyle/>
                    <a:p>
                      <a:pPr algn="ctr"/>
                      <a:r>
                        <a:rPr lang="fr-FR" dirty="0" smtClean="0"/>
                        <a:t>00000110</a:t>
                      </a:r>
                      <a:endParaRPr lang="fr-FR" dirty="0"/>
                    </a:p>
                  </a:txBody>
                  <a:tcPr>
                    <a:solidFill>
                      <a:schemeClr val="accent1">
                        <a:lumMod val="20000"/>
                        <a:lumOff val="80000"/>
                      </a:schemeClr>
                    </a:solidFill>
                  </a:tcPr>
                </a:tc>
              </a:tr>
              <a:tr h="370840">
                <a:tc>
                  <a:txBody>
                    <a:bodyPr/>
                    <a:lstStyle/>
                    <a:p>
                      <a:pPr algn="l"/>
                      <a:r>
                        <a:rPr lang="fr-FR" dirty="0" smtClean="0"/>
                        <a:t>A y</a:t>
                      </a:r>
                      <a:endParaRPr lang="fr-FR" dirty="0"/>
                    </a:p>
                  </a:txBody>
                  <a:tcPr>
                    <a:solidFill>
                      <a:schemeClr val="accent4">
                        <a:lumMod val="20000"/>
                        <a:lumOff val="80000"/>
                      </a:schemeClr>
                    </a:solidFill>
                  </a:tcPr>
                </a:tc>
                <a:tc>
                  <a:txBody>
                    <a:bodyPr/>
                    <a:lstStyle/>
                    <a:p>
                      <a:pPr algn="ctr"/>
                      <a:r>
                        <a:rPr lang="fr-FR" dirty="0" smtClean="0"/>
                        <a:t>00000101</a:t>
                      </a:r>
                      <a:endParaRPr lang="fr-FR" dirty="0"/>
                    </a:p>
                  </a:txBody>
                  <a:tcPr>
                    <a:solidFill>
                      <a:schemeClr val="accent4">
                        <a:lumMod val="20000"/>
                        <a:lumOff val="80000"/>
                      </a:schemeClr>
                    </a:solidFill>
                  </a:tcPr>
                </a:tc>
              </a:tr>
              <a:tr h="370840">
                <a:tc>
                  <a:txBody>
                    <a:bodyPr/>
                    <a:lstStyle/>
                    <a:p>
                      <a:pPr algn="l"/>
                      <a:r>
                        <a:rPr lang="fr-FR" dirty="0" smtClean="0"/>
                        <a:t>B x2</a:t>
                      </a:r>
                      <a:endParaRPr lang="fr-FR" dirty="0"/>
                    </a:p>
                  </a:txBody>
                  <a:tcPr>
                    <a:solidFill>
                      <a:schemeClr val="accent1">
                        <a:lumMod val="20000"/>
                        <a:lumOff val="80000"/>
                      </a:schemeClr>
                    </a:solidFill>
                  </a:tcPr>
                </a:tc>
                <a:tc>
                  <a:txBody>
                    <a:bodyPr/>
                    <a:lstStyle/>
                    <a:p>
                      <a:pPr algn="ctr"/>
                      <a:r>
                        <a:rPr lang="fr-FR" dirty="0" smtClean="0"/>
                        <a:t>00101000</a:t>
                      </a:r>
                      <a:endParaRPr lang="fr-FR" dirty="0"/>
                    </a:p>
                  </a:txBody>
                  <a:tcPr>
                    <a:solidFill>
                      <a:schemeClr val="accent1">
                        <a:lumMod val="20000"/>
                        <a:lumOff val="80000"/>
                      </a:schemeClr>
                    </a:solidFill>
                  </a:tcPr>
                </a:tc>
              </a:tr>
              <a:tr h="370840">
                <a:tc>
                  <a:txBody>
                    <a:bodyPr/>
                    <a:lstStyle/>
                    <a:p>
                      <a:pPr algn="l"/>
                      <a:r>
                        <a:rPr lang="fr-FR" dirty="0" smtClean="0"/>
                        <a:t>B y</a:t>
                      </a:r>
                      <a:endParaRPr lang="fr-FR" dirty="0"/>
                    </a:p>
                  </a:txBody>
                  <a:tcPr>
                    <a:solidFill>
                      <a:schemeClr val="accent4">
                        <a:lumMod val="20000"/>
                        <a:lumOff val="80000"/>
                      </a:schemeClr>
                    </a:solidFill>
                  </a:tcPr>
                </a:tc>
                <a:tc>
                  <a:txBody>
                    <a:bodyPr/>
                    <a:lstStyle/>
                    <a:p>
                      <a:pPr algn="ctr"/>
                      <a:r>
                        <a:rPr lang="fr-FR" dirty="0" smtClean="0"/>
                        <a:t>00011000</a:t>
                      </a:r>
                      <a:endParaRPr lang="fr-FR" dirty="0"/>
                    </a:p>
                  </a:txBody>
                  <a:tcPr>
                    <a:solidFill>
                      <a:schemeClr val="accent4">
                        <a:lumMod val="20000"/>
                        <a:lumOff val="80000"/>
                      </a:schemeClr>
                    </a:solidFill>
                  </a:tcPr>
                </a:tc>
              </a:tr>
              <a:tr h="370840">
                <a:tc>
                  <a:txBody>
                    <a:bodyPr/>
                    <a:lstStyle/>
                    <a:p>
                      <a:pPr algn="l"/>
                      <a:r>
                        <a:rPr lang="fr-FR" dirty="0" smtClean="0"/>
                        <a:t>C x2</a:t>
                      </a:r>
                      <a:endParaRPr lang="fr-FR" dirty="0"/>
                    </a:p>
                  </a:txBody>
                  <a:tcPr>
                    <a:solidFill>
                      <a:schemeClr val="accent1">
                        <a:lumMod val="20000"/>
                        <a:lumOff val="80000"/>
                      </a:schemeClr>
                    </a:solidFill>
                  </a:tcPr>
                </a:tc>
                <a:tc>
                  <a:txBody>
                    <a:bodyPr/>
                    <a:lstStyle/>
                    <a:p>
                      <a:pPr algn="ctr"/>
                      <a:r>
                        <a:rPr lang="fr-FR" dirty="0" smtClean="0"/>
                        <a:t>01111101</a:t>
                      </a:r>
                      <a:endParaRPr lang="fr-FR" dirty="0"/>
                    </a:p>
                  </a:txBody>
                  <a:tcPr>
                    <a:solidFill>
                      <a:schemeClr val="accent1">
                        <a:lumMod val="20000"/>
                        <a:lumOff val="80000"/>
                      </a:schemeClr>
                    </a:solidFill>
                  </a:tcPr>
                </a:tc>
              </a:tr>
              <a:tr h="370840">
                <a:tc>
                  <a:txBody>
                    <a:bodyPr/>
                    <a:lstStyle/>
                    <a:p>
                      <a:pPr algn="l"/>
                      <a:r>
                        <a:rPr lang="fr-FR" dirty="0" smtClean="0"/>
                        <a:t>C y</a:t>
                      </a:r>
                      <a:endParaRPr lang="fr-FR" dirty="0"/>
                    </a:p>
                  </a:txBody>
                  <a:tcPr>
                    <a:solidFill>
                      <a:schemeClr val="accent4">
                        <a:lumMod val="20000"/>
                        <a:lumOff val="80000"/>
                      </a:schemeClr>
                    </a:solidFill>
                  </a:tcPr>
                </a:tc>
                <a:tc>
                  <a:txBody>
                    <a:bodyPr/>
                    <a:lstStyle/>
                    <a:p>
                      <a:pPr algn="ctr"/>
                      <a:r>
                        <a:rPr lang="fr-FR" dirty="0" smtClean="0"/>
                        <a:t>01111010</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3098878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93835" y="1150883"/>
            <a:ext cx="10577061" cy="5526142"/>
          </a:xfrm>
        </p:spPr>
        <p:txBody>
          <a:bodyPr anchor="t">
            <a:normAutofit/>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a:t>
            </a:r>
            <a:r>
              <a:rPr lang="fr-FR" sz="1900" dirty="0" smtClean="0"/>
              <a:t>similarité pour la partie Image: </a:t>
            </a:r>
            <a:endParaRPr lang="fr-FR" sz="1900" dirty="0" smtClean="0"/>
          </a:p>
          <a:p>
            <a:pPr lvl="1"/>
            <a:endParaRPr lang="fr-FR" sz="1900" dirty="0" smtClean="0"/>
          </a:p>
          <a:p>
            <a:pPr lvl="1"/>
            <a:endParaRPr lang="fr-FR" sz="1900" dirty="0" smtClean="0"/>
          </a:p>
          <a:p>
            <a:pPr lvl="1"/>
            <a:endParaRPr lang="fr-FR" sz="1900" dirty="0"/>
          </a:p>
          <a:p>
            <a:pPr lvl="1"/>
            <a:endParaRPr lang="fr-FR" sz="1900" dirty="0" smtClean="0"/>
          </a:p>
          <a:p>
            <a:pPr lvl="1"/>
            <a:endParaRPr lang="fr-FR" sz="1900" dirty="0"/>
          </a:p>
        </p:txBody>
      </p:sp>
      <p:graphicFrame>
        <p:nvGraphicFramePr>
          <p:cNvPr id="4" name="Tableau 3"/>
          <p:cNvGraphicFramePr>
            <a:graphicFrameLocks noGrp="1"/>
          </p:cNvGraphicFramePr>
          <p:nvPr>
            <p:extLst>
              <p:ext uri="{D42A27DB-BD31-4B8C-83A1-F6EECF244321}">
                <p14:modId xmlns:p14="http://schemas.microsoft.com/office/powerpoint/2010/main" val="3818915389"/>
              </p:ext>
            </p:extLst>
          </p:nvPr>
        </p:nvGraphicFramePr>
        <p:xfrm>
          <a:off x="2427285" y="270477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sz="900" dirty="0" smtClean="0"/>
                        <a:t>                                        Cas</a:t>
                      </a:r>
                    </a:p>
                    <a:p>
                      <a:pPr algn="l"/>
                      <a:r>
                        <a:rPr lang="fr-FR" sz="900" dirty="0" smtClean="0"/>
                        <a:t> Caractéristique</a:t>
                      </a:r>
                      <a:endParaRPr lang="fr-FR" sz="900" dirty="0"/>
                    </a:p>
                  </a:txBody>
                  <a:tcPr>
                    <a:lnTlToBr w="12700" cap="flat" cmpd="sng" algn="ctr">
                      <a:solidFill>
                        <a:schemeClr val="tx1"/>
                      </a:solidFill>
                      <a:prstDash val="solid"/>
                      <a:round/>
                      <a:headEnd type="none" w="med" len="med"/>
                      <a:tailEnd type="none" w="med" len="med"/>
                    </a:lnTlToBr>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A</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B</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C</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graphicFrame>
        <p:nvGraphicFramePr>
          <p:cNvPr id="11" name="Tableau 10"/>
          <p:cNvGraphicFramePr>
            <a:graphicFrameLocks noGrp="1"/>
          </p:cNvGraphicFramePr>
          <p:nvPr>
            <p:extLst>
              <p:ext uri="{D42A27DB-BD31-4B8C-83A1-F6EECF244321}">
                <p14:modId xmlns:p14="http://schemas.microsoft.com/office/powerpoint/2010/main" val="2562918982"/>
              </p:ext>
            </p:extLst>
          </p:nvPr>
        </p:nvGraphicFramePr>
        <p:xfrm>
          <a:off x="2427285" y="4167819"/>
          <a:ext cx="7073900" cy="109728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r>
                        <a:rPr lang="fr-FR" dirty="0" smtClean="0"/>
                        <a:t>D</a:t>
                      </a:r>
                      <a:endParaRPr lang="fr-FR" dirty="0"/>
                    </a:p>
                  </a:txBody>
                  <a:tcPr>
                    <a:solidFill>
                      <a:schemeClr val="bg1">
                        <a:lumMod val="65000"/>
                      </a:schemeClr>
                    </a:solidFill>
                  </a:tcPr>
                </a:tc>
                <a:tc>
                  <a:txBody>
                    <a:bodyPr/>
                    <a:lstStyle/>
                    <a:p>
                      <a:pPr algn="ctr"/>
                      <a:r>
                        <a:rPr lang="fr-FR" dirty="0" smtClean="0"/>
                        <a:t>5</a:t>
                      </a:r>
                      <a:endParaRPr lang="fr-FR" dirty="0"/>
                    </a:p>
                  </a:txBody>
                  <a:tcPr>
                    <a:solidFill>
                      <a:schemeClr val="accent1">
                        <a:lumMod val="75000"/>
                      </a:schemeClr>
                    </a:solidFill>
                  </a:tcPr>
                </a:tc>
                <a:tc>
                  <a:txBody>
                    <a:bodyPr/>
                    <a:lstStyle/>
                    <a:p>
                      <a:pPr algn="ctr"/>
                      <a:r>
                        <a:rPr lang="fr-FR" dirty="0" smtClean="0"/>
                        <a:t>6</a:t>
                      </a:r>
                      <a:endParaRPr lang="fr-FR" dirty="0"/>
                    </a:p>
                  </a:txBody>
                  <a:tcPr>
                    <a:solidFill>
                      <a:schemeClr val="accent1">
                        <a:lumMod val="75000"/>
                      </a:schemeClr>
                    </a:solidFill>
                  </a:tcPr>
                </a:tc>
                <a:tc>
                  <a:txBody>
                    <a:bodyPr/>
                    <a:lstStyle/>
                    <a:p>
                      <a:pPr algn="ctr"/>
                      <a:r>
                        <a:rPr lang="fr-FR" dirty="0" smtClean="0"/>
                        <a:t>5</a:t>
                      </a:r>
                      <a:endParaRPr lang="fr-FR" dirty="0"/>
                    </a:p>
                  </a:txBody>
                  <a:tcPr>
                    <a:solidFill>
                      <a:schemeClr val="accent4">
                        <a:lumMod val="60000"/>
                        <a:lumOff val="40000"/>
                      </a:schemeClr>
                    </a:solidFill>
                  </a:tcPr>
                </a:tc>
              </a:tr>
              <a:tr h="274902">
                <a:tc>
                  <a:txBody>
                    <a:bodyPr/>
                    <a:lstStyle/>
                    <a:p>
                      <a:pPr algn="ctr"/>
                      <a:r>
                        <a:rPr lang="fr-FR" dirty="0" smtClean="0"/>
                        <a:t>E</a:t>
                      </a:r>
                      <a:endParaRPr lang="fr-FR" dirty="0"/>
                    </a:p>
                  </a:txBody>
                  <a:tcPr>
                    <a:solidFill>
                      <a:schemeClr val="bg1">
                        <a:lumMod val="65000"/>
                      </a:schemeClr>
                    </a:solidFill>
                  </a:tcPr>
                </a:tc>
                <a:tc>
                  <a:txBody>
                    <a:bodyPr/>
                    <a:lstStyle/>
                    <a:p>
                      <a:pPr algn="ctr"/>
                      <a:r>
                        <a:rPr lang="fr-FR" dirty="0" smtClean="0"/>
                        <a:t>25</a:t>
                      </a:r>
                      <a:endParaRPr lang="fr-FR" dirty="0"/>
                    </a:p>
                  </a:txBody>
                  <a:tcPr>
                    <a:solidFill>
                      <a:schemeClr val="accent1">
                        <a:lumMod val="75000"/>
                      </a:schemeClr>
                    </a:solidFill>
                  </a:tcPr>
                </a:tc>
                <a:tc>
                  <a:txBody>
                    <a:bodyPr/>
                    <a:lstStyle/>
                    <a:p>
                      <a:pPr algn="ctr"/>
                      <a:r>
                        <a:rPr lang="fr-FR" dirty="0" smtClean="0"/>
                        <a:t>40</a:t>
                      </a:r>
                      <a:endParaRPr lang="fr-FR" dirty="0"/>
                    </a:p>
                  </a:txBody>
                  <a:tcPr>
                    <a:solidFill>
                      <a:schemeClr val="accent1">
                        <a:lumMod val="75000"/>
                      </a:schemeClr>
                    </a:solidFill>
                  </a:tcPr>
                </a:tc>
                <a:tc>
                  <a:txBody>
                    <a:bodyPr/>
                    <a:lstStyle/>
                    <a:p>
                      <a:pPr algn="ctr"/>
                      <a:r>
                        <a:rPr lang="fr-FR" dirty="0" smtClean="0"/>
                        <a:t>24</a:t>
                      </a:r>
                      <a:endParaRPr lang="fr-FR" dirty="0"/>
                    </a:p>
                  </a:txBody>
                  <a:tcPr>
                    <a:solidFill>
                      <a:schemeClr val="accent4">
                        <a:lumMod val="60000"/>
                        <a:lumOff val="40000"/>
                      </a:schemeClr>
                    </a:solidFill>
                  </a:tcPr>
                </a:tc>
              </a:tr>
              <a:tr h="274902">
                <a:tc>
                  <a:txBody>
                    <a:bodyPr/>
                    <a:lstStyle/>
                    <a:p>
                      <a:pPr algn="ctr"/>
                      <a:r>
                        <a:rPr lang="fr-FR" dirty="0" smtClean="0"/>
                        <a:t>F</a:t>
                      </a:r>
                      <a:endParaRPr lang="fr-FR" dirty="0"/>
                    </a:p>
                  </a:txBody>
                  <a:tcPr>
                    <a:solidFill>
                      <a:schemeClr val="bg1">
                        <a:lumMod val="65000"/>
                      </a:schemeClr>
                    </a:solidFill>
                  </a:tcPr>
                </a:tc>
                <a:tc>
                  <a:txBody>
                    <a:bodyPr/>
                    <a:lstStyle/>
                    <a:p>
                      <a:pPr algn="ctr"/>
                      <a:r>
                        <a:rPr lang="fr-FR" dirty="0" smtClean="0"/>
                        <a:t>120</a:t>
                      </a:r>
                      <a:endParaRPr lang="fr-FR" dirty="0"/>
                    </a:p>
                  </a:txBody>
                  <a:tcPr>
                    <a:solidFill>
                      <a:schemeClr val="accent1">
                        <a:lumMod val="75000"/>
                      </a:schemeClr>
                    </a:solidFill>
                  </a:tcPr>
                </a:tc>
                <a:tc>
                  <a:txBody>
                    <a:bodyPr/>
                    <a:lstStyle/>
                    <a:p>
                      <a:pPr algn="ctr"/>
                      <a:r>
                        <a:rPr lang="fr-FR" dirty="0" smtClean="0"/>
                        <a:t>125</a:t>
                      </a:r>
                      <a:endParaRPr lang="fr-FR" dirty="0"/>
                    </a:p>
                  </a:txBody>
                  <a:tcPr>
                    <a:solidFill>
                      <a:schemeClr val="accent1">
                        <a:lumMod val="75000"/>
                      </a:schemeClr>
                    </a:solidFill>
                  </a:tcPr>
                </a:tc>
                <a:tc>
                  <a:txBody>
                    <a:bodyPr/>
                    <a:lstStyle/>
                    <a:p>
                      <a:pPr algn="ctr"/>
                      <a:r>
                        <a:rPr lang="fr-FR" dirty="0" smtClean="0"/>
                        <a:t>122</a:t>
                      </a:r>
                      <a:endParaRPr lang="fr-FR" dirty="0"/>
                    </a:p>
                  </a:txBody>
                  <a:tcPr>
                    <a:solidFill>
                      <a:schemeClr val="accent4">
                        <a:lumMod val="60000"/>
                        <a:lumOff val="40000"/>
                      </a:schemeClr>
                    </a:solidFill>
                  </a:tcPr>
                </a:tc>
              </a:tr>
            </a:tbl>
          </a:graphicData>
        </a:graphic>
      </p:graphicFrame>
      <p:sp>
        <p:nvSpPr>
          <p:cNvPr id="12" name="Accolade fermante 11"/>
          <p:cNvSpPr/>
          <p:nvPr/>
        </p:nvSpPr>
        <p:spPr>
          <a:xfrm>
            <a:off x="9584530" y="3096466"/>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13" name="ZoneTexte 12"/>
          <p:cNvSpPr txBox="1"/>
          <p:nvPr/>
        </p:nvSpPr>
        <p:spPr>
          <a:xfrm>
            <a:off x="9867899" y="3432767"/>
            <a:ext cx="1290635" cy="369332"/>
          </a:xfrm>
          <a:prstGeom prst="rect">
            <a:avLst/>
          </a:prstGeom>
          <a:noFill/>
        </p:spPr>
        <p:txBody>
          <a:bodyPr wrap="square" rtlCol="0">
            <a:spAutoFit/>
          </a:bodyPr>
          <a:lstStyle/>
          <a:p>
            <a:r>
              <a:rPr lang="fr-FR" dirty="0" err="1" smtClean="0"/>
              <a:t>NonImage</a:t>
            </a:r>
            <a:endParaRPr lang="fr-FR" dirty="0"/>
          </a:p>
        </p:txBody>
      </p:sp>
      <p:sp>
        <p:nvSpPr>
          <p:cNvPr id="15" name="ZoneTexte 14"/>
          <p:cNvSpPr txBox="1"/>
          <p:nvPr/>
        </p:nvSpPr>
        <p:spPr>
          <a:xfrm>
            <a:off x="9867898" y="4559465"/>
            <a:ext cx="1290635" cy="369332"/>
          </a:xfrm>
          <a:prstGeom prst="rect">
            <a:avLst/>
          </a:prstGeom>
          <a:noFill/>
        </p:spPr>
        <p:txBody>
          <a:bodyPr wrap="square" rtlCol="0">
            <a:spAutoFit/>
          </a:bodyPr>
          <a:lstStyle/>
          <a:p>
            <a:r>
              <a:rPr lang="fr-FR" b="1" dirty="0" smtClean="0"/>
              <a:t>Image</a:t>
            </a:r>
            <a:endParaRPr lang="fr-FR" b="1" dirty="0"/>
          </a:p>
        </p:txBody>
      </p:sp>
      <p:sp>
        <p:nvSpPr>
          <p:cNvPr id="16" name="Accolade fermante 15"/>
          <p:cNvSpPr/>
          <p:nvPr/>
        </p:nvSpPr>
        <p:spPr>
          <a:xfrm>
            <a:off x="9584530" y="4223164"/>
            <a:ext cx="209550" cy="104193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5" name="ZoneTexte 4"/>
          <p:cNvSpPr txBox="1"/>
          <p:nvPr/>
        </p:nvSpPr>
        <p:spPr>
          <a:xfrm>
            <a:off x="5248275" y="2293518"/>
            <a:ext cx="2181225" cy="369332"/>
          </a:xfrm>
          <a:prstGeom prst="rect">
            <a:avLst/>
          </a:prstGeom>
          <a:noFill/>
        </p:spPr>
        <p:txBody>
          <a:bodyPr wrap="square" rtlCol="0">
            <a:spAutoFit/>
          </a:bodyPr>
          <a:lstStyle/>
          <a:p>
            <a:r>
              <a:rPr lang="fr-FR" dirty="0" smtClean="0"/>
              <a:t>Base de cas :</a:t>
            </a:r>
            <a:endParaRPr lang="fr-FR" dirty="0"/>
          </a:p>
        </p:txBody>
      </p:sp>
    </p:spTree>
    <p:extLst>
      <p:ext uri="{BB962C8B-B14F-4D97-AF65-F5344CB8AC3E}">
        <p14:creationId xmlns:p14="http://schemas.microsoft.com/office/powerpoint/2010/main" val="6223456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a:xfrm>
                <a:off x="1493835" y="1150883"/>
                <a:ext cx="10577061" cy="5081373"/>
              </a:xfrm>
            </p:spPr>
            <p:txBody>
              <a:bodyPr anchor="t">
                <a:normAutofit fontScale="92500" lnSpcReduction="20000"/>
              </a:bodyPr>
              <a:lstStyle/>
              <a:p>
                <a:r>
                  <a:rPr lang="fr-FR" sz="2600" dirty="0" smtClean="0"/>
                  <a:t>Dans les articles de </a:t>
                </a:r>
                <a:r>
                  <a:rPr lang="fr-FR" sz="2600" dirty="0" err="1" smtClean="0"/>
                  <a:t>Perner</a:t>
                </a:r>
                <a:r>
                  <a:rPr lang="fr-FR" sz="2600" dirty="0" smtClean="0"/>
                  <a:t> (RàPC pour le traitement d’images)</a:t>
                </a:r>
              </a:p>
              <a:p>
                <a:pPr lvl="1"/>
                <a:r>
                  <a:rPr lang="fr-FR" sz="1900" dirty="0" smtClean="0"/>
                  <a:t>Exemple de calcul de </a:t>
                </a:r>
                <a:r>
                  <a:rPr lang="fr-FR" sz="1900" dirty="0" smtClean="0"/>
                  <a:t>similarité pour la partie Image: </a:t>
                </a:r>
                <a:endParaRPr lang="fr-FR" sz="1900" dirty="0" smtClean="0"/>
              </a:p>
              <a:p>
                <a:pPr lvl="1"/>
                <a:endParaRPr lang="fr-FR" sz="1900" dirty="0" smtClean="0"/>
              </a:p>
              <a:p>
                <a:pPr lvl="1"/>
                <a:endParaRPr lang="fr-FR" sz="1900" dirty="0"/>
              </a:p>
              <a:p>
                <a:pPr lvl="1"/>
                <a:endParaRPr lang="fr-FR" sz="1900" dirty="0" smtClean="0"/>
              </a:p>
              <a:p>
                <a:pPr lvl="1"/>
                <a:endParaRPr lang="fr-FR" sz="1900" dirty="0"/>
              </a:p>
              <a:p>
                <a:pPr lvl="1"/>
                <a:endParaRPr lang="fr-FR" sz="1900" dirty="0" smtClean="0"/>
              </a:p>
              <a:p>
                <a:pPr lvl="1"/>
                <a:endParaRPr lang="fr-FR" sz="1900" dirty="0"/>
              </a:p>
              <a:p>
                <a:pPr lvl="1"/>
                <a:r>
                  <a:rPr lang="fr-FR" sz="1900" dirty="0"/>
                  <a:t>SI(x1,y)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25</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120</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m:t>
                    </m:r>
                    <m:r>
                      <a:rPr lang="fr-FR" sz="1900">
                        <a:latin typeface="Cambria Math" panose="02040503050406030204" pitchFamily="18" charset="0"/>
                      </a:rPr>
                      <m:t>0,84</m:t>
                    </m:r>
                  </m:oMath>
                </a14:m>
                <a:endParaRPr lang="fr-FR" sz="1900" dirty="0"/>
              </a:p>
              <a:p>
                <a:pPr marL="457200" lvl="1" indent="0">
                  <a:buNone/>
                </a:pPr>
                <a:r>
                  <a:rPr lang="fr-FR" sz="1900" dirty="0"/>
                  <a:t>      SI(x2,y) = </a:t>
                </a:r>
                <a14:m>
                  <m:oMath xmlns:m="http://schemas.openxmlformats.org/officeDocument/2006/math">
                    <m:r>
                      <a:rPr lang="fr-FR" sz="1900">
                        <a:latin typeface="Cambria Math" panose="02040503050406030204" pitchFamily="18" charset="0"/>
                      </a:rPr>
                      <m:t>1−</m:t>
                    </m:r>
                    <m:d>
                      <m:dPr>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3</m:t>
                            </m:r>
                          </m:den>
                        </m:f>
                        <m:r>
                          <a:rPr lang="fr-FR" sz="1900" i="1">
                            <a:latin typeface="Cambria Math" panose="02040503050406030204" pitchFamily="18" charset="0"/>
                          </a:rPr>
                          <m:t>∗</m:t>
                        </m:r>
                        <m:d>
                          <m:dPr>
                            <m:ctrlPr>
                              <a:rPr lang="fr-FR" sz="1900" i="1">
                                <a:latin typeface="Cambria Math" panose="02040503050406030204" pitchFamily="18" charset="0"/>
                              </a:rPr>
                            </m:ctrlPr>
                          </m:dPr>
                          <m:e>
                            <m:r>
                              <a:rPr lang="fr-FR" sz="1900">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6</m:t>
                                    </m:r>
                                    <m:r>
                                      <a:rPr lang="fr-FR" sz="1900" i="1">
                                        <a:latin typeface="Cambria Math" panose="02040503050406030204" pitchFamily="18" charset="0"/>
                                      </a:rPr>
                                      <m:t>−5</m:t>
                                    </m:r>
                                  </m:num>
                                  <m:den>
                                    <m:r>
                                      <a:rPr lang="fr-FR" sz="1900" i="1">
                                        <a:latin typeface="Cambria Math" panose="02040503050406030204" pitchFamily="18" charset="0"/>
                                      </a:rPr>
                                      <m:t>6−5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5</m:t>
                                    </m:r>
                                    <m:r>
                                      <a:rPr lang="fr-FR" sz="1900" i="1">
                                        <a:latin typeface="Cambria Math" panose="02040503050406030204" pitchFamily="18" charset="0"/>
                                      </a:rPr>
                                      <m:t>−5</m:t>
                                    </m:r>
                                  </m:num>
                                  <m:den>
                                    <m:r>
                                      <a:rPr lang="fr-FR" sz="1900" i="1">
                                        <a:latin typeface="Cambria Math" panose="02040503050406030204" pitchFamily="18" charset="0"/>
                                      </a:rPr>
                                      <m:t>6−5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40</m:t>
                                    </m:r>
                                    <m:r>
                                      <a:rPr lang="fr-FR" sz="1900" i="1">
                                        <a:latin typeface="Cambria Math" panose="02040503050406030204" pitchFamily="18" charset="0"/>
                                      </a:rPr>
                                      <m:t>−25</m:t>
                                    </m:r>
                                  </m:num>
                                  <m:den>
                                    <m:r>
                                      <a:rPr lang="fr-FR" sz="1900" i="1">
                                        <a:latin typeface="Cambria Math" panose="02040503050406030204" pitchFamily="18" charset="0"/>
                                      </a:rPr>
                                      <m:t>40−25</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24</m:t>
                                    </m:r>
                                    <m:r>
                                      <a:rPr lang="fr-FR" sz="1900" i="1">
                                        <a:latin typeface="Cambria Math" panose="02040503050406030204" pitchFamily="18" charset="0"/>
                                      </a:rPr>
                                      <m:t>−25</m:t>
                                    </m:r>
                                  </m:num>
                                  <m:den>
                                    <m:r>
                                      <a:rPr lang="fr-FR" sz="1900" i="1">
                                        <a:latin typeface="Cambria Math" panose="02040503050406030204" pitchFamily="18" charset="0"/>
                                      </a:rPr>
                                      <m:t>40−25</m:t>
                                    </m:r>
                                  </m:den>
                                </m:f>
                              </m:e>
                            </m:d>
                            <m:r>
                              <a:rPr lang="fr-FR" sz="1900" i="1">
                                <a:latin typeface="Cambria Math" panose="02040503050406030204" pitchFamily="18" charset="0"/>
                              </a:rPr>
                              <m:t>+1∗</m:t>
                            </m:r>
                            <m:d>
                              <m:dPr>
                                <m:begChr m:val="|"/>
                                <m:endChr m:val="|"/>
                                <m:ctrlPr>
                                  <a:rPr lang="fr-FR" sz="1900" i="1">
                                    <a:latin typeface="Cambria Math" panose="02040503050406030204" pitchFamily="18" charset="0"/>
                                  </a:rPr>
                                </m:ctrlPr>
                              </m:dPr>
                              <m:e>
                                <m:f>
                                  <m:fPr>
                                    <m:ctrlPr>
                                      <a:rPr lang="fr-FR" sz="1900" i="1">
                                        <a:latin typeface="Cambria Math" panose="02040503050406030204" pitchFamily="18" charset="0"/>
                                      </a:rPr>
                                    </m:ctrlPr>
                                  </m:fPr>
                                  <m:num>
                                    <m:r>
                                      <a:rPr lang="fr-FR" sz="1900" i="1">
                                        <a:solidFill>
                                          <a:schemeClr val="accent1">
                                            <a:lumMod val="50000"/>
                                          </a:schemeClr>
                                        </a:solidFill>
                                        <a:latin typeface="Cambria Math" panose="02040503050406030204" pitchFamily="18" charset="0"/>
                                      </a:rPr>
                                      <m:t>125</m:t>
                                    </m:r>
                                    <m:r>
                                      <a:rPr lang="fr-FR" sz="1900" i="1">
                                        <a:latin typeface="Cambria Math" panose="02040503050406030204" pitchFamily="18" charset="0"/>
                                      </a:rPr>
                                      <m:t>−120</m:t>
                                    </m:r>
                                  </m:num>
                                  <m:den>
                                    <m:r>
                                      <a:rPr lang="fr-FR" sz="1900" i="1">
                                        <a:latin typeface="Cambria Math" panose="02040503050406030204" pitchFamily="18" charset="0"/>
                                      </a:rPr>
                                      <m:t>125−120</m:t>
                                    </m:r>
                                  </m:den>
                                </m:f>
                                <m:r>
                                  <a:rPr lang="fr-FR" sz="1900" i="1">
                                    <a:latin typeface="Cambria Math" panose="02040503050406030204" pitchFamily="18" charset="0"/>
                                  </a:rPr>
                                  <m:t>−</m:t>
                                </m:r>
                                <m:f>
                                  <m:fPr>
                                    <m:ctrlPr>
                                      <a:rPr lang="fr-FR" sz="1900" i="1">
                                        <a:latin typeface="Cambria Math" panose="02040503050406030204" pitchFamily="18" charset="0"/>
                                      </a:rPr>
                                    </m:ctrlPr>
                                  </m:fPr>
                                  <m:num>
                                    <m:r>
                                      <a:rPr lang="fr-FR" sz="1900" i="1">
                                        <a:solidFill>
                                          <a:srgbClr val="FF0000"/>
                                        </a:solidFill>
                                        <a:latin typeface="Cambria Math" panose="02040503050406030204" pitchFamily="18" charset="0"/>
                                      </a:rPr>
                                      <m:t>122</m:t>
                                    </m:r>
                                    <m:r>
                                      <a:rPr lang="fr-FR" sz="1900" i="1">
                                        <a:latin typeface="Cambria Math" panose="02040503050406030204" pitchFamily="18" charset="0"/>
                                      </a:rPr>
                                      <m:t>−120</m:t>
                                    </m:r>
                                  </m:num>
                                  <m:den>
                                    <m:r>
                                      <a:rPr lang="fr-FR" sz="1900" i="1">
                                        <a:latin typeface="Cambria Math" panose="02040503050406030204" pitchFamily="18" charset="0"/>
                                      </a:rPr>
                                      <m:t>125−120</m:t>
                                    </m:r>
                                  </m:den>
                                </m:f>
                              </m:e>
                            </m:d>
                          </m:e>
                        </m:d>
                      </m:e>
                    </m:d>
                    <m:r>
                      <a:rPr lang="fr-FR" sz="1900" i="1">
                        <a:latin typeface="Cambria Math" panose="02040503050406030204" pitchFamily="18" charset="0"/>
                        <a:ea typeface="Cambria Math" panose="02040503050406030204" pitchFamily="18" charset="0"/>
                      </a:rPr>
                      <m:t>≈0,11</m:t>
                    </m:r>
                  </m:oMath>
                </a14:m>
                <a:endParaRPr lang="fr-FR" sz="1900" dirty="0">
                  <a:ea typeface="Cambria Math" panose="02040503050406030204" pitchFamily="18" charset="0"/>
                </a:endParaRPr>
              </a:p>
              <a:p>
                <a:pPr lvl="1"/>
                <a:r>
                  <a:rPr lang="fr-FR" sz="1900" b="1" dirty="0"/>
                  <a:t>S(x1,y)</a:t>
                </a:r>
                <a:r>
                  <a:rPr lang="fr-FR" sz="1900" dirty="0"/>
                  <a:t> = </a:t>
                </a:r>
                <a14:m>
                  <m:oMath xmlns:m="http://schemas.openxmlformats.org/officeDocument/2006/math">
                    <m:f>
                      <m:fPr>
                        <m:ctrlPr>
                          <a:rPr lang="fr-FR" sz="1900" i="1">
                            <a:latin typeface="Cambria Math" panose="02040503050406030204" pitchFamily="18" charset="0"/>
                          </a:rPr>
                        </m:ctrlPr>
                      </m:fPr>
                      <m:num>
                        <m:r>
                          <a:rPr lang="fr-FR" sz="1900" i="1">
                            <a:latin typeface="Cambria Math" panose="02040503050406030204" pitchFamily="18" charset="0"/>
                          </a:rPr>
                          <m:t>1</m:t>
                        </m:r>
                      </m:num>
                      <m:den>
                        <m:r>
                          <a:rPr lang="fr-FR" sz="1900" i="1">
                            <a:latin typeface="Cambria Math" panose="02040503050406030204" pitchFamily="18" charset="0"/>
                          </a:rPr>
                          <m:t>2</m:t>
                        </m:r>
                      </m:den>
                    </m:f>
                    <m:d>
                      <m:dPr>
                        <m:ctrlPr>
                          <a:rPr lang="fr-FR" sz="1900" i="1">
                            <a:latin typeface="Cambria Math" panose="02040503050406030204" pitchFamily="18" charset="0"/>
                          </a:rPr>
                        </m:ctrlPr>
                      </m:dPr>
                      <m:e>
                        <m:r>
                          <a:rPr lang="fr-FR" sz="1900" i="1">
                            <a:latin typeface="Cambria Math" panose="02040503050406030204" pitchFamily="18" charset="0"/>
                          </a:rPr>
                          <m:t>𝑆𝑁</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r>
                          <a:rPr lang="fr-FR" sz="1900" i="1">
                            <a:latin typeface="Cambria Math" panose="02040503050406030204" pitchFamily="18" charset="0"/>
                          </a:rPr>
                          <m:t>+</m:t>
                        </m:r>
                        <m:r>
                          <a:rPr lang="fr-FR" sz="1900" i="1">
                            <a:latin typeface="Cambria Math" panose="02040503050406030204" pitchFamily="18" charset="0"/>
                          </a:rPr>
                          <m:t>𝑆𝐼</m:t>
                        </m:r>
                        <m:d>
                          <m:dPr>
                            <m:ctrlPr>
                              <a:rPr lang="fr-FR" sz="1900" i="1">
                                <a:latin typeface="Cambria Math" panose="02040503050406030204" pitchFamily="18" charset="0"/>
                              </a:rPr>
                            </m:ctrlPr>
                          </m:dPr>
                          <m:e>
                            <m:r>
                              <a:rPr lang="fr-FR" sz="1900" i="1">
                                <a:latin typeface="Cambria Math" panose="02040503050406030204" pitchFamily="18" charset="0"/>
                              </a:rPr>
                              <m:t>𝑥</m:t>
                            </m:r>
                            <m:r>
                              <a:rPr lang="fr-FR" sz="1900" i="1">
                                <a:latin typeface="Cambria Math" panose="02040503050406030204" pitchFamily="18" charset="0"/>
                              </a:rPr>
                              <m:t>1,</m:t>
                            </m:r>
                            <m:r>
                              <a:rPr lang="fr-FR" sz="1900" i="1">
                                <a:latin typeface="Cambria Math" panose="02040503050406030204" pitchFamily="18" charset="0"/>
                              </a:rPr>
                              <m:t>𝑦</m:t>
                            </m:r>
                          </m:e>
                        </m:d>
                      </m:e>
                    </m:d>
                    <m:r>
                      <a:rPr lang="fr-FR" sz="1900" i="1">
                        <a:latin typeface="Cambria Math" panose="02040503050406030204" pitchFamily="18" charset="0"/>
                      </a:rPr>
                      <m:t>=0,84</m:t>
                    </m:r>
                  </m:oMath>
                </a14:m>
                <a:r>
                  <a:rPr lang="fr-FR" sz="1900" dirty="0"/>
                  <a:t>   </a:t>
                </a:r>
                <a:r>
                  <a:rPr lang="fr-FR" sz="1900" b="1" dirty="0"/>
                  <a:t>S(x2,y)</a:t>
                </a:r>
                <a:r>
                  <a:rPr lang="fr-FR" sz="1900" dirty="0"/>
                  <a:t> </a:t>
                </a:r>
                <a:r>
                  <a:rPr lang="fr-FR" sz="1900" dirty="0">
                    <a:latin typeface="Cambria Math" panose="02040503050406030204" pitchFamily="18" charset="0"/>
                    <a:ea typeface="Cambria Math" panose="02040503050406030204" pitchFamily="18" charset="0"/>
                  </a:rPr>
                  <a:t>= </a:t>
                </a:r>
                <a:r>
                  <a:rPr lang="fr-FR" sz="1900" dirty="0" smtClean="0">
                    <a:latin typeface="Cambria Math" panose="02040503050406030204" pitchFamily="18" charset="0"/>
                    <a:ea typeface="Cambria Math" panose="02040503050406030204" pitchFamily="18" charset="0"/>
                  </a:rPr>
                  <a:t>0,315  </a:t>
                </a:r>
              </a:p>
              <a:p>
                <a:pPr marL="457200" lvl="1" indent="0" algn="ctr">
                  <a:buNone/>
                </a:pPr>
                <a:r>
                  <a:rPr lang="fr-FR" sz="1900" dirty="0" smtClean="0">
                    <a:latin typeface="Cambria Math" panose="02040503050406030204" pitchFamily="18" charset="0"/>
                    <a:ea typeface="Cambria Math" panose="02040503050406030204" pitchFamily="18" charset="0"/>
                  </a:rPr>
                  <a:t> </a:t>
                </a:r>
                <a:r>
                  <a:rPr lang="fr-FR" sz="1900" b="1" dirty="0">
                    <a:ea typeface="Cambria Math" panose="02040503050406030204" pitchFamily="18" charset="0"/>
                  </a:rPr>
                  <a:t>D</a:t>
                </a:r>
                <a:r>
                  <a:rPr lang="fr-FR" sz="1900" b="1" dirty="0" smtClean="0">
                    <a:ea typeface="Cambria Math" panose="02040503050406030204" pitchFamily="18" charset="0"/>
                  </a:rPr>
                  <a:t>onc </a:t>
                </a:r>
                <a:r>
                  <a:rPr lang="fr-FR" sz="1900" b="1" dirty="0">
                    <a:ea typeface="Cambria Math" panose="02040503050406030204" pitchFamily="18" charset="0"/>
                  </a:rPr>
                  <a:t>x1 est plus </a:t>
                </a:r>
                <a:r>
                  <a:rPr lang="fr-FR" sz="1900" b="1" dirty="0" smtClean="0">
                    <a:ea typeface="Cambria Math" panose="02040503050406030204" pitchFamily="18" charset="0"/>
                  </a:rPr>
                  <a:t>similaire à y que x2</a:t>
                </a:r>
                <a:endParaRPr lang="fr-FR" sz="1900" b="1" dirty="0">
                  <a:latin typeface="Cambria Math" panose="02040503050406030204" pitchFamily="18" charset="0"/>
                  <a:ea typeface="Cambria Math" panose="02040503050406030204" pitchFamily="18" charset="0"/>
                </a:endParaRPr>
              </a:p>
              <a:p>
                <a:pPr lvl="1"/>
                <a:endParaRPr lang="fr-FR" sz="1900" dirty="0" smtClean="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xfrm>
                <a:off x="1493835" y="1150883"/>
                <a:ext cx="10577061" cy="5081373"/>
              </a:xfrm>
              <a:blipFill rotWithShape="0">
                <a:blip r:embed="rId3"/>
                <a:stretch>
                  <a:fillRect l="-1441" t="-5042"/>
                </a:stretch>
              </a:blipFill>
            </p:spPr>
            <p:txBody>
              <a:bodyPr/>
              <a:lstStyle/>
              <a:p>
                <a:r>
                  <a:rPr lang="fr-FR">
                    <a:noFill/>
                  </a:rPr>
                  <a:t> </a:t>
                </a:r>
              </a:p>
            </p:txBody>
          </p:sp>
        </mc:Fallback>
      </mc:AlternateContent>
      <p:graphicFrame>
        <p:nvGraphicFramePr>
          <p:cNvPr id="4" name="Tableau 3"/>
          <p:cNvGraphicFramePr>
            <a:graphicFrameLocks noGrp="1"/>
          </p:cNvGraphicFramePr>
          <p:nvPr>
            <p:extLst>
              <p:ext uri="{D42A27DB-BD31-4B8C-83A1-F6EECF244321}">
                <p14:modId xmlns:p14="http://schemas.microsoft.com/office/powerpoint/2010/main" val="1421821618"/>
              </p:ext>
            </p:extLst>
          </p:nvPr>
        </p:nvGraphicFramePr>
        <p:xfrm>
          <a:off x="3245415" y="2038029"/>
          <a:ext cx="7073900" cy="1463040"/>
        </p:xfrm>
        <a:graphic>
          <a:graphicData uri="http://schemas.openxmlformats.org/drawingml/2006/table">
            <a:tbl>
              <a:tblPr firstRow="1" bandRow="1">
                <a:tableStyleId>{5940675A-B579-460E-94D1-54222C63F5DA}</a:tableStyleId>
              </a:tblPr>
              <a:tblGrid>
                <a:gridCol w="1768475"/>
                <a:gridCol w="1768475"/>
                <a:gridCol w="1768475"/>
                <a:gridCol w="1768475"/>
              </a:tblGrid>
              <a:tr h="274902">
                <a:tc>
                  <a:txBody>
                    <a:bodyPr/>
                    <a:lstStyle/>
                    <a:p>
                      <a:pPr algn="ctr"/>
                      <a:endParaRPr lang="fr-FR" dirty="0"/>
                    </a:p>
                  </a:txBody>
                  <a:tcPr/>
                </a:tc>
                <a:tc>
                  <a:txBody>
                    <a:bodyPr/>
                    <a:lstStyle/>
                    <a:p>
                      <a:pPr algn="ctr"/>
                      <a:r>
                        <a:rPr lang="fr-FR" dirty="0" smtClean="0"/>
                        <a:t>x1</a:t>
                      </a:r>
                      <a:endParaRPr lang="fr-FR" dirty="0"/>
                    </a:p>
                  </a:txBody>
                  <a:tcPr>
                    <a:solidFill>
                      <a:schemeClr val="accent1">
                        <a:lumMod val="20000"/>
                        <a:lumOff val="80000"/>
                      </a:schemeClr>
                    </a:solidFill>
                  </a:tcPr>
                </a:tc>
                <a:tc>
                  <a:txBody>
                    <a:bodyPr/>
                    <a:lstStyle/>
                    <a:p>
                      <a:pPr algn="ctr"/>
                      <a:r>
                        <a:rPr lang="fr-FR" dirty="0" smtClean="0"/>
                        <a:t>x2</a:t>
                      </a:r>
                      <a:endParaRPr lang="fr-FR" dirty="0"/>
                    </a:p>
                  </a:txBody>
                  <a:tcPr>
                    <a:solidFill>
                      <a:schemeClr val="accent1">
                        <a:lumMod val="20000"/>
                        <a:lumOff val="80000"/>
                      </a:schemeClr>
                    </a:solidFill>
                  </a:tcPr>
                </a:tc>
                <a:tc>
                  <a:txBody>
                    <a:bodyPr/>
                    <a:lstStyle/>
                    <a:p>
                      <a:pPr algn="ctr"/>
                      <a:r>
                        <a:rPr lang="fr-FR" dirty="0" smtClean="0"/>
                        <a:t>y (nouveau cas)</a:t>
                      </a:r>
                      <a:endParaRPr lang="fr-FR" dirty="0"/>
                    </a:p>
                  </a:txBody>
                  <a:tcPr>
                    <a:solidFill>
                      <a:schemeClr val="accent4">
                        <a:lumMod val="20000"/>
                        <a:lumOff val="80000"/>
                      </a:schemeClr>
                    </a:solidFill>
                  </a:tcPr>
                </a:tc>
              </a:tr>
              <a:tr h="274902">
                <a:tc>
                  <a:txBody>
                    <a:bodyPr/>
                    <a:lstStyle/>
                    <a:p>
                      <a:pPr algn="ctr"/>
                      <a:r>
                        <a:rPr lang="fr-FR" dirty="0" smtClean="0"/>
                        <a:t>D</a:t>
                      </a:r>
                      <a:endParaRPr lang="fr-FR" dirty="0"/>
                    </a:p>
                  </a:txBody>
                  <a:tcPr/>
                </a:tc>
                <a:tc>
                  <a:txBody>
                    <a:bodyPr/>
                    <a:lstStyle/>
                    <a:p>
                      <a:pPr algn="ctr"/>
                      <a:r>
                        <a:rPr lang="fr-FR" dirty="0" smtClean="0"/>
                        <a:t>5</a:t>
                      </a:r>
                      <a:endParaRPr lang="fr-FR" dirty="0"/>
                    </a:p>
                  </a:txBody>
                  <a:tcPr>
                    <a:solidFill>
                      <a:schemeClr val="accent1">
                        <a:lumMod val="20000"/>
                        <a:lumOff val="80000"/>
                      </a:schemeClr>
                    </a:solidFill>
                  </a:tcPr>
                </a:tc>
                <a:tc>
                  <a:txBody>
                    <a:bodyPr/>
                    <a:lstStyle/>
                    <a:p>
                      <a:pPr algn="ctr"/>
                      <a:r>
                        <a:rPr lang="fr-FR" dirty="0" smtClean="0"/>
                        <a:t>6</a:t>
                      </a:r>
                      <a:endParaRPr lang="fr-FR" dirty="0"/>
                    </a:p>
                  </a:txBody>
                  <a:tcPr>
                    <a:solidFill>
                      <a:schemeClr val="accent1">
                        <a:lumMod val="20000"/>
                        <a:lumOff val="80000"/>
                      </a:schemeClr>
                    </a:solidFill>
                  </a:tcPr>
                </a:tc>
                <a:tc>
                  <a:txBody>
                    <a:bodyPr/>
                    <a:lstStyle/>
                    <a:p>
                      <a:pPr algn="ctr"/>
                      <a:r>
                        <a:rPr lang="fr-FR" dirty="0" smtClean="0"/>
                        <a:t>5</a:t>
                      </a:r>
                      <a:endParaRPr lang="fr-FR" dirty="0"/>
                    </a:p>
                  </a:txBody>
                  <a:tcPr>
                    <a:solidFill>
                      <a:schemeClr val="accent4">
                        <a:lumMod val="20000"/>
                        <a:lumOff val="80000"/>
                      </a:schemeClr>
                    </a:solidFill>
                  </a:tcPr>
                </a:tc>
              </a:tr>
              <a:tr h="274902">
                <a:tc>
                  <a:txBody>
                    <a:bodyPr/>
                    <a:lstStyle/>
                    <a:p>
                      <a:pPr algn="ctr"/>
                      <a:r>
                        <a:rPr lang="fr-FR" dirty="0" smtClean="0"/>
                        <a:t>E</a:t>
                      </a:r>
                      <a:endParaRPr lang="fr-FR" dirty="0"/>
                    </a:p>
                  </a:txBody>
                  <a:tcPr/>
                </a:tc>
                <a:tc>
                  <a:txBody>
                    <a:bodyPr/>
                    <a:lstStyle/>
                    <a:p>
                      <a:pPr algn="ctr"/>
                      <a:r>
                        <a:rPr lang="fr-FR" dirty="0" smtClean="0"/>
                        <a:t>25</a:t>
                      </a:r>
                      <a:endParaRPr lang="fr-FR" dirty="0"/>
                    </a:p>
                  </a:txBody>
                  <a:tcPr>
                    <a:solidFill>
                      <a:schemeClr val="accent1">
                        <a:lumMod val="20000"/>
                        <a:lumOff val="80000"/>
                      </a:schemeClr>
                    </a:solidFill>
                  </a:tcPr>
                </a:tc>
                <a:tc>
                  <a:txBody>
                    <a:bodyPr/>
                    <a:lstStyle/>
                    <a:p>
                      <a:pPr algn="ctr"/>
                      <a:r>
                        <a:rPr lang="fr-FR" dirty="0" smtClean="0"/>
                        <a:t>40</a:t>
                      </a:r>
                      <a:endParaRPr lang="fr-FR" dirty="0"/>
                    </a:p>
                  </a:txBody>
                  <a:tcPr>
                    <a:solidFill>
                      <a:schemeClr val="accent1">
                        <a:lumMod val="20000"/>
                        <a:lumOff val="80000"/>
                      </a:schemeClr>
                    </a:solidFill>
                  </a:tcPr>
                </a:tc>
                <a:tc>
                  <a:txBody>
                    <a:bodyPr/>
                    <a:lstStyle/>
                    <a:p>
                      <a:pPr algn="ctr"/>
                      <a:r>
                        <a:rPr lang="fr-FR" dirty="0" smtClean="0"/>
                        <a:t>24</a:t>
                      </a:r>
                      <a:endParaRPr lang="fr-FR" dirty="0"/>
                    </a:p>
                  </a:txBody>
                  <a:tcPr>
                    <a:solidFill>
                      <a:schemeClr val="accent4">
                        <a:lumMod val="20000"/>
                        <a:lumOff val="80000"/>
                      </a:schemeClr>
                    </a:solidFill>
                  </a:tcPr>
                </a:tc>
              </a:tr>
              <a:tr h="274902">
                <a:tc>
                  <a:txBody>
                    <a:bodyPr/>
                    <a:lstStyle/>
                    <a:p>
                      <a:pPr algn="ctr"/>
                      <a:r>
                        <a:rPr lang="fr-FR" dirty="0" smtClean="0"/>
                        <a:t>F</a:t>
                      </a:r>
                      <a:endParaRPr lang="fr-FR" dirty="0"/>
                    </a:p>
                  </a:txBody>
                  <a:tcPr/>
                </a:tc>
                <a:tc>
                  <a:txBody>
                    <a:bodyPr/>
                    <a:lstStyle/>
                    <a:p>
                      <a:pPr algn="ctr"/>
                      <a:r>
                        <a:rPr lang="fr-FR" dirty="0" smtClean="0"/>
                        <a:t>120</a:t>
                      </a:r>
                      <a:endParaRPr lang="fr-FR" dirty="0"/>
                    </a:p>
                  </a:txBody>
                  <a:tcPr>
                    <a:solidFill>
                      <a:schemeClr val="accent1">
                        <a:lumMod val="20000"/>
                        <a:lumOff val="80000"/>
                      </a:schemeClr>
                    </a:solidFill>
                  </a:tcPr>
                </a:tc>
                <a:tc>
                  <a:txBody>
                    <a:bodyPr/>
                    <a:lstStyle/>
                    <a:p>
                      <a:pPr algn="ctr"/>
                      <a:r>
                        <a:rPr lang="fr-FR" dirty="0" smtClean="0"/>
                        <a:t>125</a:t>
                      </a:r>
                      <a:endParaRPr lang="fr-FR" dirty="0"/>
                    </a:p>
                  </a:txBody>
                  <a:tcPr>
                    <a:solidFill>
                      <a:schemeClr val="accent1">
                        <a:lumMod val="20000"/>
                        <a:lumOff val="80000"/>
                      </a:schemeClr>
                    </a:solidFill>
                  </a:tcPr>
                </a:tc>
                <a:tc>
                  <a:txBody>
                    <a:bodyPr/>
                    <a:lstStyle/>
                    <a:p>
                      <a:pPr algn="ctr"/>
                      <a:r>
                        <a:rPr lang="fr-FR" dirty="0" smtClean="0"/>
                        <a:t>122</a:t>
                      </a:r>
                      <a:endParaRPr lang="fr-FR" dirty="0"/>
                    </a:p>
                  </a:txBody>
                  <a:tcPr>
                    <a:solidFill>
                      <a:schemeClr val="accent4">
                        <a:lumMod val="20000"/>
                        <a:lumOff val="80000"/>
                      </a:schemeClr>
                    </a:solidFill>
                  </a:tcPr>
                </a:tc>
              </a:tr>
            </a:tbl>
          </a:graphicData>
        </a:graphic>
      </p:graphicFrame>
    </p:spTree>
    <p:extLst>
      <p:ext uri="{BB962C8B-B14F-4D97-AF65-F5344CB8AC3E}">
        <p14:creationId xmlns:p14="http://schemas.microsoft.com/office/powerpoint/2010/main" val="10566728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a:t>C</a:t>
            </a:r>
            <a:r>
              <a:rPr lang="fr-FR" sz="2200" dirty="0" smtClean="0"/>
              <a:t>omment comparer l’efficacité de ces fonctions ?</a:t>
            </a:r>
          </a:p>
          <a:p>
            <a:pPr lvl="2"/>
            <a:r>
              <a:rPr lang="fr-FR" dirty="0" smtClean="0"/>
              <a:t>Nécessite un nombre suffisant de cas</a:t>
            </a:r>
          </a:p>
          <a:p>
            <a:pPr lvl="2"/>
            <a:r>
              <a:rPr lang="fr-FR" dirty="0" smtClean="0"/>
              <a:t>Nécessite une mesure de satisfaction/qualité des résultats obtenus</a:t>
            </a:r>
          </a:p>
          <a:p>
            <a:pPr lvl="1"/>
            <a:r>
              <a:rPr lang="fr-FR" sz="2200" dirty="0"/>
              <a:t>Comment définir les différents poids </a:t>
            </a:r>
            <a:r>
              <a:rPr lang="fr-FR" sz="2200" dirty="0" smtClean="0"/>
              <a:t>?</a:t>
            </a:r>
          </a:p>
          <a:p>
            <a:pPr lvl="1"/>
            <a:r>
              <a:rPr lang="fr-FR" sz="2200" dirty="0" smtClean="0">
                <a:latin typeface="+mj-lt"/>
              </a:rPr>
              <a:t>Comment comparer les relations spatiales (données non métriques) ?</a:t>
            </a:r>
          </a:p>
          <a:p>
            <a:pPr lvl="2"/>
            <a:r>
              <a:rPr lang="fr-FR" dirty="0" smtClean="0">
                <a:latin typeface="+mj-lt"/>
              </a:rPr>
              <a:t>Exemple : &lt;</a:t>
            </a:r>
            <a:r>
              <a:rPr lang="fr-FR" dirty="0" err="1" smtClean="0">
                <a:latin typeface="+mj-lt"/>
              </a:rPr>
              <a:t>AGaucheDe</a:t>
            </a:r>
            <a:r>
              <a:rPr lang="fr-FR" dirty="0" smtClean="0">
                <a:latin typeface="+mj-lt"/>
              </a:rPr>
              <a:t> “colonne”, </a:t>
            </a:r>
            <a:r>
              <a:rPr lang="fr-FR" dirty="0" err="1" smtClean="0">
                <a:latin typeface="+mj-lt"/>
              </a:rPr>
              <a:t>EnHautDe</a:t>
            </a:r>
            <a:r>
              <a:rPr lang="fr-FR" dirty="0">
                <a:latin typeface="+mj-lt"/>
              </a:rPr>
              <a:t> “colonne”, </a:t>
            </a:r>
            <a:r>
              <a:rPr lang="fr-FR" dirty="0" err="1" smtClean="0">
                <a:latin typeface="+mj-lt"/>
              </a:rPr>
              <a:t>MoyennementProcheDe</a:t>
            </a:r>
            <a:r>
              <a:rPr lang="fr-FR" dirty="0">
                <a:latin typeface="+mj-lt"/>
              </a:rPr>
              <a:t> “colonne</a:t>
            </a:r>
            <a:r>
              <a:rPr lang="fr-FR" dirty="0" smtClean="0">
                <a:latin typeface="+mj-lt"/>
              </a:rPr>
              <a:t>”&gt;</a:t>
            </a:r>
          </a:p>
          <a:p>
            <a:pPr marL="1828800" lvl="4" indent="0">
              <a:buNone/>
            </a:pPr>
            <a:r>
              <a:rPr lang="fr-FR" sz="1800" dirty="0" smtClean="0">
                <a:latin typeface="+mj-lt"/>
              </a:rPr>
              <a:t>  et &lt;</a:t>
            </a:r>
            <a:r>
              <a:rPr lang="fr-FR" sz="1800" dirty="0" err="1" smtClean="0">
                <a:latin typeface="+mj-lt"/>
              </a:rPr>
              <a:t>ADroiteDe</a:t>
            </a:r>
            <a:r>
              <a:rPr lang="fr-FR" sz="1800" dirty="0" smtClean="0">
                <a:latin typeface="+mj-lt"/>
              </a:rPr>
              <a:t> </a:t>
            </a:r>
            <a:r>
              <a:rPr lang="fr-FR" sz="1800" dirty="0" smtClean="0"/>
              <a:t>“</a:t>
            </a:r>
            <a:r>
              <a:rPr lang="fr-FR" sz="1800" dirty="0" err="1" smtClean="0"/>
              <a:t>reinDroit</a:t>
            </a:r>
            <a:r>
              <a:rPr lang="fr-FR" sz="1800" dirty="0" smtClean="0"/>
              <a:t>”, </a:t>
            </a:r>
            <a:r>
              <a:rPr lang="fr-FR" sz="1800" dirty="0" err="1" smtClean="0"/>
              <a:t>EnBasDe</a:t>
            </a:r>
            <a:r>
              <a:rPr lang="fr-FR" sz="1800" dirty="0" smtClean="0"/>
              <a:t> </a:t>
            </a:r>
            <a:r>
              <a:rPr lang="fr-FR" sz="1800" dirty="0"/>
              <a:t>“</a:t>
            </a:r>
            <a:r>
              <a:rPr lang="fr-FR" sz="1800" dirty="0" err="1"/>
              <a:t>reinDroit</a:t>
            </a:r>
            <a:r>
              <a:rPr lang="fr-FR" sz="1800" dirty="0"/>
              <a:t>”, </a:t>
            </a:r>
            <a:r>
              <a:rPr lang="fr-FR" sz="1800" dirty="0" err="1" smtClean="0"/>
              <a:t>MoyennementProcheDe</a:t>
            </a:r>
            <a:r>
              <a:rPr lang="fr-FR" sz="1800" dirty="0" smtClean="0"/>
              <a:t> </a:t>
            </a:r>
            <a:r>
              <a:rPr lang="fr-FR" sz="1800" dirty="0"/>
              <a:t>“</a:t>
            </a:r>
            <a:r>
              <a:rPr lang="fr-FR" sz="1800" dirty="0" err="1"/>
              <a:t>reinDroit</a:t>
            </a:r>
            <a:r>
              <a:rPr lang="fr-FR" sz="1800" dirty="0" smtClean="0"/>
              <a:t>”&gt;</a:t>
            </a:r>
          </a:p>
          <a:p>
            <a:pPr marL="1828800" lvl="4" indent="0">
              <a:buNone/>
            </a:pPr>
            <a:r>
              <a:rPr lang="fr-FR" sz="1800" dirty="0" smtClean="0">
                <a:latin typeface="+mj-lt"/>
              </a:rPr>
              <a:t>  caractérisent presque le même position de la tumeur</a:t>
            </a:r>
          </a:p>
          <a:p>
            <a:pPr marL="457200" lvl="1" indent="0">
              <a:buNone/>
            </a:pPr>
            <a:endParaRPr lang="fr-FR" sz="2500" dirty="0" smtClean="0">
              <a:latin typeface="+mj-lt"/>
            </a:endParaRP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10075099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Problèmes : </a:t>
            </a:r>
          </a:p>
          <a:p>
            <a:pPr lvl="1"/>
            <a:r>
              <a:rPr lang="fr-FR" sz="2200" dirty="0" smtClean="0">
                <a:latin typeface="+mj-lt"/>
              </a:rPr>
              <a:t>Comment comparer les relations spatiales (données non métriques) ?</a:t>
            </a:r>
          </a:p>
          <a:p>
            <a:pPr lvl="2"/>
            <a:r>
              <a:rPr lang="fr-FR" sz="2100" dirty="0" smtClean="0">
                <a:latin typeface="+mj-lt"/>
              </a:rPr>
              <a:t>Les relations directionnelles sont inversibles</a:t>
            </a:r>
            <a:r>
              <a:rPr lang="fr-FR" dirty="0" smtClean="0">
                <a:latin typeface="+mj-lt"/>
              </a:rPr>
              <a:t> : </a:t>
            </a:r>
          </a:p>
          <a:p>
            <a:pPr lvl="3"/>
            <a:r>
              <a:rPr lang="fr-FR" sz="1900" dirty="0" err="1" smtClean="0">
                <a:latin typeface="Cambria Math" panose="02040503050406030204" pitchFamily="18" charset="0"/>
                <a:ea typeface="Cambria Math" panose="02040503050406030204" pitchFamily="18" charset="0"/>
              </a:rPr>
              <a:t>aRc</a:t>
            </a:r>
            <a:r>
              <a:rPr lang="fr-FR" sz="1900" dirty="0" smtClean="0">
                <a:latin typeface="Cambria Math" panose="02040503050406030204" pitchFamily="18" charset="0"/>
                <a:ea typeface="Cambria Math" panose="02040503050406030204" pitchFamily="18" charset="0"/>
              </a:rPr>
              <a:t> = cR</a:t>
            </a:r>
            <a:r>
              <a:rPr lang="fr-FR" sz="1900" baseline="30000" dirty="0" smtClean="0">
                <a:latin typeface="Cambria Math" panose="02040503050406030204" pitchFamily="18" charset="0"/>
                <a:ea typeface="Cambria Math" panose="02040503050406030204" pitchFamily="18" charset="0"/>
              </a:rPr>
              <a:t>-1</a:t>
            </a:r>
            <a:r>
              <a:rPr lang="fr-FR" sz="1900" dirty="0" smtClean="0">
                <a:latin typeface="Cambria Math" panose="02040503050406030204" pitchFamily="18" charset="0"/>
                <a:ea typeface="Cambria Math" panose="02040503050406030204" pitchFamily="18" charset="0"/>
              </a:rPr>
              <a:t>a </a:t>
            </a:r>
            <a:r>
              <a:rPr lang="fr-FR" sz="1900" dirty="0" smtClean="0">
                <a:latin typeface="+mj-lt"/>
              </a:rPr>
              <a:t>(ex: </a:t>
            </a:r>
            <a:r>
              <a:rPr lang="fr-FR" sz="1900" dirty="0" smtClean="0">
                <a:latin typeface="Cambria Math" panose="02040503050406030204" pitchFamily="18" charset="0"/>
                <a:ea typeface="Cambria Math" panose="02040503050406030204" pitchFamily="18" charset="0"/>
              </a:rPr>
              <a:t>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B = B </a:t>
            </a:r>
            <a:r>
              <a:rPr lang="fr-FR" sz="1900" dirty="0" err="1" smtClean="0">
                <a:latin typeface="Cambria Math" panose="02040503050406030204" pitchFamily="18" charset="0"/>
                <a:ea typeface="Cambria Math" panose="02040503050406030204" pitchFamily="18" charset="0"/>
              </a:rPr>
              <a:t>ADroiteDe</a:t>
            </a:r>
            <a:r>
              <a:rPr lang="fr-FR" sz="1900" dirty="0" smtClean="0">
                <a:latin typeface="Cambria Math" panose="02040503050406030204" pitchFamily="18" charset="0"/>
                <a:ea typeface="Cambria Math" panose="02040503050406030204" pitchFamily="18" charset="0"/>
              </a:rPr>
              <a:t> A</a:t>
            </a:r>
            <a:r>
              <a:rPr lang="fr-FR" sz="1900" dirty="0" smtClean="0">
                <a:latin typeface="+mj-lt"/>
              </a:rPr>
              <a:t>)</a:t>
            </a:r>
          </a:p>
          <a:p>
            <a:pPr lvl="2"/>
            <a:r>
              <a:rPr lang="fr-FR" sz="2100" dirty="0" smtClean="0">
                <a:latin typeface="+mj-lt"/>
              </a:rPr>
              <a:t>Les relations directionnelles sont transitives :</a:t>
            </a:r>
          </a:p>
          <a:p>
            <a:pPr lvl="3"/>
            <a:r>
              <a:rPr lang="fr-FR" sz="1900" dirty="0" smtClean="0">
                <a:latin typeface="Cambria Math" panose="02040503050406030204" pitchFamily="18" charset="0"/>
                <a:ea typeface="Cambria Math" panose="02040503050406030204" pitchFamily="18" charset="0"/>
              </a:rPr>
              <a:t>Si </a:t>
            </a:r>
            <a:r>
              <a:rPr lang="fr-FR" sz="1900" dirty="0" err="1" smtClean="0">
                <a:latin typeface="Cambria Math" panose="02040503050406030204" pitchFamily="18" charset="0"/>
                <a:ea typeface="Cambria Math" panose="02040503050406030204" pitchFamily="18" charset="0"/>
              </a:rPr>
              <a:t>aRb</a:t>
            </a:r>
            <a:r>
              <a:rPr lang="fr-FR" sz="1900" dirty="0" smtClean="0">
                <a:latin typeface="Cambria Math" panose="02040503050406030204" pitchFamily="18" charset="0"/>
                <a:ea typeface="Cambria Math" panose="02040503050406030204" pitchFamily="18" charset="0"/>
              </a:rPr>
              <a:t> et </a:t>
            </a:r>
            <a:r>
              <a:rPr lang="fr-FR" sz="1900" dirty="0" err="1" smtClean="0">
                <a:latin typeface="Cambria Math" panose="02040503050406030204" pitchFamily="18" charset="0"/>
                <a:ea typeface="Cambria Math" panose="02040503050406030204" pitchFamily="18" charset="0"/>
              </a:rPr>
              <a:t>bRc</a:t>
            </a:r>
            <a:r>
              <a:rPr lang="fr-FR" sz="1900" dirty="0" smtClean="0">
                <a:latin typeface="Cambria Math" panose="02040503050406030204" pitchFamily="18" charset="0"/>
                <a:ea typeface="Cambria Math" panose="02040503050406030204" pitchFamily="18" charset="0"/>
              </a:rPr>
              <a:t> alors </a:t>
            </a:r>
            <a:r>
              <a:rPr lang="fr-FR" sz="1900" dirty="0" err="1" smtClean="0">
                <a:latin typeface="Cambria Math" panose="02040503050406030204" pitchFamily="18" charset="0"/>
                <a:ea typeface="Cambria Math" panose="02040503050406030204" pitchFamily="18" charset="0"/>
              </a:rPr>
              <a:t>aRc</a:t>
            </a:r>
            <a:r>
              <a:rPr lang="fr-FR" sz="1900" dirty="0" smtClean="0">
                <a:latin typeface="Cambria Math" panose="02040503050406030204" pitchFamily="18" charset="0"/>
                <a:ea typeface="Cambria Math" panose="02040503050406030204" pitchFamily="18" charset="0"/>
              </a:rPr>
              <a:t> </a:t>
            </a:r>
            <a:r>
              <a:rPr lang="fr-FR" sz="1900" dirty="0" smtClean="0">
                <a:latin typeface="+mj-lt"/>
              </a:rPr>
              <a:t>(ex: </a:t>
            </a:r>
            <a:r>
              <a:rPr lang="fr-FR" sz="1900" dirty="0" smtClean="0">
                <a:latin typeface="Cambria Math" panose="02040503050406030204" pitchFamily="18" charset="0"/>
                <a:ea typeface="Cambria Math" panose="02040503050406030204" pitchFamily="18" charset="0"/>
              </a:rPr>
              <a:t>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B, B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C donc A </a:t>
            </a:r>
            <a:r>
              <a:rPr lang="fr-FR" sz="1900" dirty="0" err="1" smtClean="0">
                <a:latin typeface="Cambria Math" panose="02040503050406030204" pitchFamily="18" charset="0"/>
                <a:ea typeface="Cambria Math" panose="02040503050406030204" pitchFamily="18" charset="0"/>
              </a:rPr>
              <a:t>AGaucheDe</a:t>
            </a:r>
            <a:r>
              <a:rPr lang="fr-FR" sz="1900" dirty="0" smtClean="0">
                <a:latin typeface="Cambria Math" panose="02040503050406030204" pitchFamily="18" charset="0"/>
                <a:ea typeface="Cambria Math" panose="02040503050406030204" pitchFamily="18" charset="0"/>
              </a:rPr>
              <a:t> C</a:t>
            </a:r>
            <a:r>
              <a:rPr lang="fr-FR" sz="1900" dirty="0" smtClean="0">
                <a:latin typeface="+mj-lt"/>
              </a:rPr>
              <a:t>)</a:t>
            </a:r>
          </a:p>
          <a:p>
            <a:pPr lvl="2"/>
            <a:r>
              <a:rPr lang="fr-FR" sz="2100" dirty="0" smtClean="0">
                <a:latin typeface="+mj-lt"/>
              </a:rPr>
              <a:t>Les relations de distance peuvent s’additionner ? :</a:t>
            </a:r>
          </a:p>
          <a:p>
            <a:pPr lvl="3"/>
            <a:r>
              <a:rPr lang="fr-FR" sz="1900" dirty="0" err="1" smtClean="0">
                <a:latin typeface="Cambria Math" panose="02040503050406030204" pitchFamily="18" charset="0"/>
                <a:ea typeface="Cambria Math" panose="02040503050406030204" pitchFamily="18" charset="0"/>
              </a:rPr>
              <a:t>MoyennementProcheDe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ProcheDe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ProcheDe</a:t>
            </a:r>
            <a:r>
              <a:rPr lang="fr-FR" sz="1900" dirty="0" smtClean="0">
                <a:latin typeface="Cambria Math" panose="02040503050406030204" pitchFamily="18" charset="0"/>
                <a:ea typeface="Cambria Math" panose="02040503050406030204" pitchFamily="18" charset="0"/>
              </a:rPr>
              <a:t> ?</a:t>
            </a:r>
          </a:p>
          <a:p>
            <a:pPr lvl="3"/>
            <a:r>
              <a:rPr lang="fr-FR" sz="1900" dirty="0" err="1" smtClean="0">
                <a:latin typeface="Cambria Math" panose="02040503050406030204" pitchFamily="18" charset="0"/>
                <a:ea typeface="Cambria Math" panose="02040503050406030204" pitchFamily="18" charset="0"/>
              </a:rPr>
              <a:t>LoinDe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MoyennementProcheDe</a:t>
            </a:r>
            <a:r>
              <a:rPr lang="fr-FR" sz="1900" dirty="0" smtClean="0">
                <a:latin typeface="Cambria Math" panose="02040503050406030204" pitchFamily="18" charset="0"/>
                <a:ea typeface="Cambria Math" panose="02040503050406030204" pitchFamily="18" charset="0"/>
              </a:rPr>
              <a:t> + </a:t>
            </a:r>
            <a:r>
              <a:rPr lang="fr-FR" sz="1900" dirty="0" err="1" smtClean="0">
                <a:latin typeface="Cambria Math" panose="02040503050406030204" pitchFamily="18" charset="0"/>
                <a:ea typeface="Cambria Math" panose="02040503050406030204" pitchFamily="18" charset="0"/>
              </a:rPr>
              <a:t>MoyennementProcheDe</a:t>
            </a:r>
            <a:r>
              <a:rPr lang="fr-FR" sz="1900" dirty="0" smtClean="0">
                <a:latin typeface="Cambria Math" panose="02040503050406030204" pitchFamily="18" charset="0"/>
                <a:ea typeface="Cambria Math" panose="02040503050406030204" pitchFamily="18" charset="0"/>
              </a:rPr>
              <a:t> ?</a:t>
            </a:r>
          </a:p>
          <a:p>
            <a:pPr marL="457200" lvl="1" indent="0">
              <a:buNone/>
            </a:pPr>
            <a:r>
              <a:rPr lang="fr-FR" sz="2300" dirty="0" smtClean="0">
                <a:latin typeface="+mj-lt"/>
                <a:sym typeface="Wingdings" panose="05000000000000000000" pitchFamily="2" charset="2"/>
              </a:rPr>
              <a:t></a:t>
            </a:r>
            <a:r>
              <a:rPr lang="fr-FR" sz="2300" dirty="0" smtClean="0">
                <a:latin typeface="+mj-lt"/>
              </a:rPr>
              <a:t>La comparaison est très compliquée à réaliser</a:t>
            </a: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8698790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600" dirty="0" smtClean="0"/>
              <a:t>Solution possible : </a:t>
            </a:r>
            <a:r>
              <a:rPr lang="fr-FR" sz="1900" dirty="0" smtClean="0">
                <a:latin typeface="+mj-lt"/>
              </a:rPr>
              <a:t>Contraindre l’utilisateur à rentrer les relations en suivant toujours le même schéma, par e</a:t>
            </a:r>
            <a:r>
              <a:rPr lang="fr-FR" sz="1700" dirty="0" smtClean="0">
                <a:latin typeface="+mj-lt"/>
              </a:rPr>
              <a:t>xemple : </a:t>
            </a:r>
          </a:p>
          <a:p>
            <a:pPr lvl="2">
              <a:buClrTx/>
              <a:buSzPct val="100000"/>
              <a:buFont typeface="Wingdings" panose="05000000000000000000" pitchFamily="2" charset="2"/>
              <a:buChar char="Ø"/>
            </a:pPr>
            <a:r>
              <a:rPr lang="fr-FR" sz="1700" dirty="0" smtClean="0">
                <a:latin typeface="+mj-lt"/>
              </a:rPr>
              <a:t>Présence de tumeur ? (oui/non)</a:t>
            </a:r>
          </a:p>
          <a:p>
            <a:pPr lvl="3">
              <a:buClrTx/>
              <a:buSzPct val="100000"/>
              <a:buFont typeface="Wingdings" panose="05000000000000000000" pitchFamily="2" charset="2"/>
              <a:buChar char="Ø"/>
            </a:pPr>
            <a:r>
              <a:rPr lang="fr-FR" sz="1500" dirty="0" smtClean="0">
                <a:latin typeface="+mj-lt"/>
              </a:rPr>
              <a:t>Si oui : </a:t>
            </a:r>
            <a:r>
              <a:rPr lang="fr-FR" sz="1500" b="1" dirty="0" smtClean="0">
                <a:latin typeface="+mj-lt"/>
              </a:rPr>
              <a:t>Nombre de morceaux de tumeur ?</a:t>
            </a:r>
            <a:r>
              <a:rPr lang="fr-FR" sz="1500" dirty="0" smtClean="0">
                <a:latin typeface="+mj-lt"/>
              </a:rPr>
              <a:t> : ([1,…,n]) </a:t>
            </a:r>
          </a:p>
          <a:p>
            <a:pPr lvl="3">
              <a:buClrTx/>
              <a:buSzPct val="100000"/>
              <a:buFont typeface="Wingdings" panose="05000000000000000000" pitchFamily="2" charset="2"/>
              <a:buChar char="Ø"/>
            </a:pPr>
            <a:r>
              <a:rPr lang="fr-FR" sz="1500" dirty="0" smtClean="0">
                <a:latin typeface="+mj-lt"/>
              </a:rPr>
              <a:t>Pour chaque morceau de tumeur : </a:t>
            </a:r>
          </a:p>
          <a:p>
            <a:pPr marL="1371600" lvl="3" indent="0">
              <a:buClrTx/>
              <a:buSzPct val="100000"/>
              <a:buNone/>
            </a:pPr>
            <a:r>
              <a:rPr lang="fr-FR" sz="1500" dirty="0">
                <a:latin typeface="+mj-lt"/>
              </a:rPr>
              <a:t>	</a:t>
            </a:r>
            <a:r>
              <a:rPr lang="fr-FR" sz="1500" dirty="0" smtClean="0">
                <a:latin typeface="+mj-lt"/>
              </a:rPr>
              <a:t> </a:t>
            </a:r>
            <a:r>
              <a:rPr lang="fr-FR" sz="1500" b="1" dirty="0" smtClean="0">
                <a:latin typeface="+mj-lt"/>
              </a:rPr>
              <a:t>Position horizontale Tumeur par rapport à Colonne vertébrale ?</a:t>
            </a:r>
            <a:r>
              <a:rPr lang="fr-FR" sz="1500" dirty="0" smtClean="0">
                <a:latin typeface="+mj-lt"/>
              </a:rPr>
              <a:t> : (gauche / droite)</a:t>
            </a:r>
          </a:p>
          <a:p>
            <a:pPr marL="1828800" lvl="4" indent="0">
              <a:buClrTx/>
              <a:buSzPct val="100000"/>
              <a:buNone/>
            </a:pPr>
            <a:r>
              <a:rPr lang="fr-FR" sz="1500" dirty="0">
                <a:latin typeface="+mj-lt"/>
              </a:rPr>
              <a:t> </a:t>
            </a:r>
            <a:r>
              <a:rPr lang="fr-FR" sz="1500" b="1" dirty="0" smtClean="0">
                <a:latin typeface="+mj-lt"/>
              </a:rPr>
              <a:t>Position verticale Tumeur par rapport à Colonne vertébrale ?</a:t>
            </a:r>
            <a:r>
              <a:rPr lang="fr-FR" sz="1500" dirty="0" smtClean="0">
                <a:latin typeface="+mj-lt"/>
              </a:rPr>
              <a:t> : (haut / bas)</a:t>
            </a:r>
          </a:p>
          <a:p>
            <a:pPr marL="1828800" lvl="4" indent="0">
              <a:buClrTx/>
              <a:buSzPct val="100000"/>
              <a:buNone/>
            </a:pPr>
            <a:r>
              <a:rPr lang="fr-FR" sz="1500" dirty="0" smtClean="0">
                <a:latin typeface="+mj-lt"/>
              </a:rPr>
              <a:t> </a:t>
            </a:r>
            <a:r>
              <a:rPr lang="fr-FR" sz="1500" b="1" dirty="0" smtClean="0">
                <a:latin typeface="+mj-lt"/>
              </a:rPr>
              <a:t>Distance Tumeur par rapport à Colonne vertébrale ? </a:t>
            </a:r>
            <a:r>
              <a:rPr lang="fr-FR" sz="1500" dirty="0" smtClean="0">
                <a:latin typeface="+mj-lt"/>
              </a:rPr>
              <a:t>: (loin / proche / moyennement proche)</a:t>
            </a:r>
          </a:p>
          <a:p>
            <a:pPr lvl="5">
              <a:buClrTx/>
              <a:buSzPct val="100000"/>
              <a:buFont typeface="Wingdings" panose="05000000000000000000" pitchFamily="2" charset="2"/>
              <a:buChar char="Ø"/>
            </a:pPr>
            <a:r>
              <a:rPr lang="fr-FR" sz="1300" dirty="0" smtClean="0">
                <a:latin typeface="+mj-lt"/>
              </a:rPr>
              <a:t>Si Pos horizontale == gauche </a:t>
            </a:r>
            <a:r>
              <a:rPr lang="fr-FR" sz="1300" b="1" dirty="0" smtClean="0">
                <a:latin typeface="+mj-lt"/>
              </a:rPr>
              <a:t>:  </a:t>
            </a:r>
            <a:r>
              <a:rPr lang="fr-FR" sz="1300" b="1" dirty="0" err="1" smtClean="0">
                <a:latin typeface="+mj-lt"/>
              </a:rPr>
              <a:t>ReinDroit</a:t>
            </a:r>
            <a:r>
              <a:rPr lang="fr-FR" sz="1300" b="1" dirty="0" smtClean="0">
                <a:latin typeface="+mj-lt"/>
              </a:rPr>
              <a:t> visible ? </a:t>
            </a:r>
            <a:r>
              <a:rPr lang="fr-FR" sz="1300" dirty="0" smtClean="0">
                <a:latin typeface="+mj-lt"/>
              </a:rPr>
              <a:t>Si oui : </a:t>
            </a:r>
            <a:r>
              <a:rPr lang="fr-FR" sz="1300" b="1" dirty="0" smtClean="0">
                <a:latin typeface="+mj-lt"/>
              </a:rPr>
              <a:t>Position horizontale Tumeur par rapport à </a:t>
            </a:r>
            <a:r>
              <a:rPr lang="fr-FR" sz="1300" b="1" dirty="0" err="1" smtClean="0">
                <a:latin typeface="+mj-lt"/>
              </a:rPr>
              <a:t>ReinDroit</a:t>
            </a:r>
            <a:r>
              <a:rPr lang="fr-FR" sz="1300" b="1" dirty="0" smtClean="0">
                <a:latin typeface="+mj-lt"/>
              </a:rPr>
              <a:t> ?</a:t>
            </a:r>
          </a:p>
          <a:p>
            <a:pPr marL="2286000" lvl="5" indent="0">
              <a:buClrTx/>
              <a:buSzPct val="100000"/>
              <a:buNone/>
            </a:pPr>
            <a:r>
              <a:rPr lang="fr-FR" sz="1300" dirty="0">
                <a:latin typeface="+mj-lt"/>
              </a:rPr>
              <a:t>	</a:t>
            </a:r>
            <a:r>
              <a:rPr lang="fr-FR" sz="1300" dirty="0" smtClean="0">
                <a:latin typeface="+mj-lt"/>
              </a:rPr>
              <a:t>							  </a:t>
            </a:r>
            <a:r>
              <a:rPr lang="fr-FR" sz="1300" dirty="0" smtClean="0">
                <a:latin typeface="+mj-lt"/>
              </a:rPr>
              <a:t>	 </a:t>
            </a:r>
            <a:r>
              <a:rPr lang="fr-FR" sz="1300" b="1" dirty="0" smtClean="0">
                <a:latin typeface="+mj-lt"/>
              </a:rPr>
              <a:t>Position </a:t>
            </a:r>
            <a:r>
              <a:rPr lang="fr-FR" sz="1300" b="1" dirty="0" smtClean="0">
                <a:latin typeface="+mj-lt"/>
              </a:rPr>
              <a:t>verticale Tumeur par rapport à </a:t>
            </a:r>
            <a:r>
              <a:rPr lang="fr-FR" sz="1300" b="1" dirty="0" err="1" smtClean="0">
                <a:latin typeface="+mj-lt"/>
              </a:rPr>
              <a:t>ReinDroit</a:t>
            </a:r>
            <a:r>
              <a:rPr lang="fr-FR" sz="1300" b="1" dirty="0" smtClean="0">
                <a:latin typeface="+mj-lt"/>
              </a:rPr>
              <a:t> ?</a:t>
            </a:r>
          </a:p>
          <a:p>
            <a:pPr marL="2286000" lvl="5" indent="0">
              <a:buClrTx/>
              <a:buSzPct val="100000"/>
              <a:buNone/>
            </a:pPr>
            <a:r>
              <a:rPr lang="fr-FR" sz="1300" dirty="0" smtClean="0">
                <a:latin typeface="+mj-lt"/>
              </a:rPr>
              <a:t>		                           </a:t>
            </a:r>
            <a:r>
              <a:rPr lang="fr-FR" sz="1300" dirty="0">
                <a:latin typeface="+mj-lt"/>
              </a:rPr>
              <a:t>	</a:t>
            </a:r>
            <a:r>
              <a:rPr lang="fr-FR" sz="1300" dirty="0" smtClean="0">
                <a:latin typeface="+mj-lt"/>
              </a:rPr>
              <a:t>				</a:t>
            </a:r>
            <a:r>
              <a:rPr lang="fr-FR" sz="1300" dirty="0" smtClean="0">
                <a:latin typeface="+mj-lt"/>
              </a:rPr>
              <a:t>	 </a:t>
            </a:r>
            <a:r>
              <a:rPr lang="fr-FR" sz="1300" b="1" dirty="0" smtClean="0">
                <a:latin typeface="+mj-lt"/>
              </a:rPr>
              <a:t>Distance Tumeur par rapport à </a:t>
            </a:r>
            <a:r>
              <a:rPr lang="fr-FR" sz="1300" b="1" dirty="0" err="1" smtClean="0">
                <a:latin typeface="+mj-lt"/>
              </a:rPr>
              <a:t>ReinDroit</a:t>
            </a:r>
            <a:r>
              <a:rPr lang="fr-FR" sz="1300" b="1" dirty="0" smtClean="0">
                <a:latin typeface="+mj-lt"/>
              </a:rPr>
              <a:t> ?</a:t>
            </a:r>
          </a:p>
          <a:p>
            <a:pPr lvl="5">
              <a:buClrTx/>
              <a:buSzPct val="100000"/>
              <a:buFont typeface="Wingdings" panose="05000000000000000000" pitchFamily="2" charset="2"/>
              <a:buChar char="Ø"/>
            </a:pPr>
            <a:r>
              <a:rPr lang="fr-FR" sz="1300" dirty="0" smtClean="0">
                <a:latin typeface="+mj-lt"/>
              </a:rPr>
              <a:t>Sinon : </a:t>
            </a:r>
            <a:r>
              <a:rPr lang="fr-FR" sz="1300" b="1" dirty="0" err="1" smtClean="0">
                <a:latin typeface="+mj-lt"/>
              </a:rPr>
              <a:t>ReinGauche</a:t>
            </a:r>
            <a:r>
              <a:rPr lang="fr-FR" sz="1300" b="1" dirty="0" smtClean="0">
                <a:latin typeface="+mj-lt"/>
              </a:rPr>
              <a:t> visible ? </a:t>
            </a:r>
            <a:r>
              <a:rPr lang="fr-FR" sz="1300" dirty="0" smtClean="0">
                <a:latin typeface="+mj-lt"/>
              </a:rPr>
              <a:t>Si oui : Idem pour le </a:t>
            </a:r>
            <a:r>
              <a:rPr lang="fr-FR" sz="1300" dirty="0" err="1" smtClean="0">
                <a:latin typeface="+mj-lt"/>
              </a:rPr>
              <a:t>ReinGauche</a:t>
            </a:r>
            <a:endParaRPr lang="fr-FR" sz="1300" dirty="0" smtClean="0">
              <a:latin typeface="+mj-lt"/>
            </a:endParaRPr>
          </a:p>
          <a:p>
            <a:pPr lvl="1"/>
            <a:r>
              <a:rPr lang="fr-FR" sz="1900" dirty="0" smtClean="0">
                <a:latin typeface="+mj-lt"/>
              </a:rPr>
              <a:t>Ainsi on peut simplement comparer les positions floues entre elles par exactitude</a:t>
            </a:r>
          </a:p>
          <a:p>
            <a:pPr marL="457200" lvl="1" indent="0">
              <a:buNone/>
            </a:pPr>
            <a:endParaRPr lang="fr-FR" sz="1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15502358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r>
              <a:rPr lang="fr-FR" sz="2000" dirty="0" smtClean="0"/>
              <a:t>Remarque : Deux images similaires mais dont la tumeur n’est pas la même (position et nombre de morceaux) peuvent être utiles :</a:t>
            </a:r>
          </a:p>
          <a:p>
            <a:pPr lvl="1"/>
            <a:r>
              <a:rPr lang="fr-FR" sz="1800" dirty="0" smtClean="0"/>
              <a:t>Pour la récupération des seuils de la croissance région</a:t>
            </a:r>
          </a:p>
          <a:p>
            <a:pPr lvl="1"/>
            <a:r>
              <a:rPr lang="fr-FR" sz="1800" dirty="0" smtClean="0"/>
              <a:t>Pour la récupération des prétraitements</a:t>
            </a:r>
          </a:p>
          <a:p>
            <a:pPr marL="457200" lvl="1" indent="0">
              <a:buNone/>
            </a:pPr>
            <a:r>
              <a:rPr lang="fr-FR" sz="1800" dirty="0" smtClean="0"/>
              <a:t> </a:t>
            </a:r>
          </a:p>
          <a:p>
            <a:r>
              <a:rPr lang="fr-FR" sz="2000" dirty="0" smtClean="0"/>
              <a:t>Idée : faire un premier RàPC pour récupérer uniquement la position des germes de la tumeur, puis faire un deuxième RàPC pour récupérer les seuils et les prétraitements, sans se soucier de la position de la tumeur</a:t>
            </a:r>
          </a:p>
          <a:p>
            <a:pPr lvl="1"/>
            <a:r>
              <a:rPr lang="fr-FR" sz="1800" dirty="0" smtClean="0"/>
              <a:t>Ainsi deux cas différents peuvent être remémorés, et la combinaison des deux forme la solution</a:t>
            </a:r>
          </a:p>
          <a:p>
            <a:pPr lvl="1"/>
            <a:r>
              <a:rPr lang="fr-FR" sz="1800" dirty="0" smtClean="0"/>
              <a:t>Il faut donc séparer dans la mesure de similarité les caractéristiques du scanner et la position floue de la tumeur</a:t>
            </a:r>
          </a:p>
          <a:p>
            <a:pPr lvl="1"/>
            <a:r>
              <a:rPr lang="fr-FR" sz="1800" dirty="0" smtClean="0"/>
              <a:t>Une phase d’adaptation est nécessaire pour construire la solution (homothétie de la position de la tumeur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24329012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VIII. Mesure de similarité entre cas</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endParaRPr lang="fr-FR" sz="2600" dirty="0" smtClean="0"/>
          </a:p>
          <a:p>
            <a:r>
              <a:rPr lang="fr-FR" sz="2600" dirty="0" smtClean="0"/>
              <a:t>Résumé : </a:t>
            </a:r>
          </a:p>
          <a:p>
            <a:pPr lvl="1"/>
            <a:r>
              <a:rPr lang="fr-FR" sz="1600" dirty="0" smtClean="0"/>
              <a:t>Choisir une formule de similarité prenant en compte les caractéristiques Image et </a:t>
            </a:r>
            <a:r>
              <a:rPr lang="fr-FR" sz="1600" dirty="0" err="1" smtClean="0"/>
              <a:t>NonImage</a:t>
            </a:r>
            <a:r>
              <a:rPr lang="fr-FR" sz="1600" dirty="0" smtClean="0"/>
              <a:t> pour chaque problème</a:t>
            </a:r>
          </a:p>
          <a:p>
            <a:pPr lvl="1"/>
            <a:r>
              <a:rPr lang="fr-FR" sz="1600" dirty="0" smtClean="0"/>
              <a:t>Définir une fonction de similarité pour comparer par exactitude les postions floues de la tumeur pour chaque problème</a:t>
            </a:r>
          </a:p>
          <a:p>
            <a:pPr lvl="1"/>
            <a:r>
              <a:rPr lang="fr-FR" sz="1600" dirty="0" smtClean="0"/>
              <a:t>Se remémorer le cas « </a:t>
            </a:r>
            <a:r>
              <a:rPr lang="fr-FR" sz="1600" b="1" dirty="0" err="1" smtClean="0"/>
              <a:t>Caracs</a:t>
            </a:r>
            <a:r>
              <a:rPr lang="fr-FR" sz="1600" dirty="0" smtClean="0"/>
              <a:t> » le plus similaire pour les caractéristiques Image et </a:t>
            </a:r>
            <a:r>
              <a:rPr lang="fr-FR" sz="1600" dirty="0" err="1" smtClean="0"/>
              <a:t>NonImage</a:t>
            </a:r>
            <a:endParaRPr lang="fr-FR" sz="1600" dirty="0" smtClean="0"/>
          </a:p>
          <a:p>
            <a:pPr lvl="1"/>
            <a:r>
              <a:rPr lang="fr-FR" sz="1600" dirty="0" smtClean="0"/>
              <a:t>Se remémorer le cas « </a:t>
            </a:r>
            <a:r>
              <a:rPr lang="fr-FR" sz="1600" b="1" dirty="0" smtClean="0"/>
              <a:t>Position</a:t>
            </a:r>
            <a:r>
              <a:rPr lang="fr-FR" sz="1600" dirty="0" smtClean="0"/>
              <a:t> » le plus similaire pour la position floue de la tumeur</a:t>
            </a:r>
          </a:p>
          <a:p>
            <a:pPr lvl="1"/>
            <a:r>
              <a:rPr lang="fr-FR" sz="1600" dirty="0" smtClean="0"/>
              <a:t>Construire la solution en adaptant les paramètres de la croissance région et les prétraitements d’après le cas « </a:t>
            </a:r>
            <a:r>
              <a:rPr lang="fr-FR" sz="1600" b="1" dirty="0" err="1" smtClean="0"/>
              <a:t>Caracs</a:t>
            </a:r>
            <a:r>
              <a:rPr lang="fr-FR" sz="1600" dirty="0" smtClean="0"/>
              <a:t> » remémoré </a:t>
            </a:r>
          </a:p>
          <a:p>
            <a:pPr lvl="1"/>
            <a:r>
              <a:rPr lang="fr-FR" sz="1600" dirty="0" smtClean="0"/>
              <a:t>Adapter la position de la tumeur dans la solution d’après le cas « </a:t>
            </a:r>
            <a:r>
              <a:rPr lang="fr-FR" sz="1600" b="1" dirty="0" smtClean="0"/>
              <a:t>Position</a:t>
            </a:r>
            <a:r>
              <a:rPr lang="fr-FR" sz="1600" dirty="0" smtClean="0"/>
              <a:t> » (en appliquant des transformations par homothétie, symétrie, etc.)</a:t>
            </a:r>
          </a:p>
          <a:p>
            <a:pPr lvl="1"/>
            <a:r>
              <a:rPr lang="fr-FR" sz="1600" dirty="0" smtClean="0"/>
              <a:t>Lancer la segmentation avec la solution ainsi créée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24274398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8005</TotalTime>
  <Words>5295</Words>
  <Application>Microsoft Office PowerPoint</Application>
  <PresentationFormat>Grand écran</PresentationFormat>
  <Paragraphs>1400</Paragraphs>
  <Slides>101</Slides>
  <Notes>84</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101</vt:i4>
      </vt:variant>
    </vt:vector>
  </HeadingPairs>
  <TitlesOfParts>
    <vt:vector size="111" baseType="lpstr">
      <vt:lpstr>Arial</vt:lpstr>
      <vt:lpstr>Arial Black</vt:lpstr>
      <vt:lpstr>Calibri</vt:lpstr>
      <vt:lpstr>Cambria Math</vt:lpstr>
      <vt:lpstr>Corbel</vt:lpstr>
      <vt:lpstr>Courier New</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VII. Modélisation de la base de cas en XML </vt:lpstr>
      <vt:lpstr> </vt:lpstr>
      <vt:lpstr>Démonstration état du programme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VIII. Mesure de similarité entre cas </vt:lpstr>
      <vt:lpstr>Présentation PowerPoint</vt:lpstr>
      <vt:lpstr>VIII. Mesure de similarité entre cas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471</cp:revision>
  <dcterms:created xsi:type="dcterms:W3CDTF">2017-03-14T08:34:02Z</dcterms:created>
  <dcterms:modified xsi:type="dcterms:W3CDTF">2017-06-08T15:08:40Z</dcterms:modified>
</cp:coreProperties>
</file>